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 id="264" r:id="rId10"/>
    <p:sldId id="266" r:id="rId11"/>
    <p:sldId id="268" r:id="rId12"/>
    <p:sldId id="265" r:id="rId13"/>
    <p:sldId id="269"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C5841C-8455-444A-A3E9-9778BDEF7DA9}" v="31" dt="2025-11-08T21:49:27.457"/>
    <p1510:client id="{71922119-6416-45C8-B268-C61599678F6F}" v="40" dt="2025-11-08T08:33:10.00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ECFD2-C419-1696-0510-6D770FD871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EA7A83E3-EB3B-23C0-FA2C-699D0E22A9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61BF20CA-DDC3-04DF-57A1-121298DF24A8}"/>
              </a:ext>
            </a:extLst>
          </p:cNvPr>
          <p:cNvSpPr>
            <a:spLocks noGrp="1"/>
          </p:cNvSpPr>
          <p:nvPr>
            <p:ph type="dt" sz="half" idx="10"/>
          </p:nvPr>
        </p:nvSpPr>
        <p:spPr/>
        <p:txBody>
          <a:bodyPr/>
          <a:lstStyle/>
          <a:p>
            <a:fld id="{579E5867-50CB-4B54-88F6-14A47F91F741}" type="datetimeFigureOut">
              <a:rPr lang="en-CA" smtClean="0"/>
              <a:t>2025-11-08</a:t>
            </a:fld>
            <a:endParaRPr lang="en-CA" dirty="0"/>
          </a:p>
        </p:txBody>
      </p:sp>
      <p:sp>
        <p:nvSpPr>
          <p:cNvPr id="5" name="Footer Placeholder 4">
            <a:extLst>
              <a:ext uri="{FF2B5EF4-FFF2-40B4-BE49-F238E27FC236}">
                <a16:creationId xmlns:a16="http://schemas.microsoft.com/office/drawing/2014/main" id="{49C68598-84D8-AE37-6ECA-2B143DE6FAE7}"/>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58B66B13-B8A4-27AC-B7BF-4E1760DA3A19}"/>
              </a:ext>
            </a:extLst>
          </p:cNvPr>
          <p:cNvSpPr>
            <a:spLocks noGrp="1"/>
          </p:cNvSpPr>
          <p:nvPr>
            <p:ph type="sldNum" sz="quarter" idx="12"/>
          </p:nvPr>
        </p:nvSpPr>
        <p:spPr/>
        <p:txBody>
          <a:bodyPr/>
          <a:lstStyle/>
          <a:p>
            <a:fld id="{0C74853D-26EF-4A37-B338-59C653E04568}" type="slidenum">
              <a:rPr lang="en-CA" smtClean="0"/>
              <a:t>‹#›</a:t>
            </a:fld>
            <a:endParaRPr lang="en-CA" dirty="0"/>
          </a:p>
        </p:txBody>
      </p:sp>
    </p:spTree>
    <p:extLst>
      <p:ext uri="{BB962C8B-B14F-4D97-AF65-F5344CB8AC3E}">
        <p14:creationId xmlns:p14="http://schemas.microsoft.com/office/powerpoint/2010/main" val="1668415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29AD0-1B78-0A38-A409-1252FAB43A13}"/>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60635BFE-5F8C-A608-C530-DF1DF472FBC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0366412-A97B-C30F-2031-034D8550D451}"/>
              </a:ext>
            </a:extLst>
          </p:cNvPr>
          <p:cNvSpPr>
            <a:spLocks noGrp="1"/>
          </p:cNvSpPr>
          <p:nvPr>
            <p:ph type="dt" sz="half" idx="10"/>
          </p:nvPr>
        </p:nvSpPr>
        <p:spPr/>
        <p:txBody>
          <a:bodyPr/>
          <a:lstStyle/>
          <a:p>
            <a:fld id="{579E5867-50CB-4B54-88F6-14A47F91F741}" type="datetimeFigureOut">
              <a:rPr lang="en-CA" smtClean="0"/>
              <a:t>2025-11-08</a:t>
            </a:fld>
            <a:endParaRPr lang="en-CA" dirty="0"/>
          </a:p>
        </p:txBody>
      </p:sp>
      <p:sp>
        <p:nvSpPr>
          <p:cNvPr id="5" name="Footer Placeholder 4">
            <a:extLst>
              <a:ext uri="{FF2B5EF4-FFF2-40B4-BE49-F238E27FC236}">
                <a16:creationId xmlns:a16="http://schemas.microsoft.com/office/drawing/2014/main" id="{18CF7A79-F676-90BC-E353-80F12103155E}"/>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9DAB4D73-729F-91B0-A908-DC9BBA4532B9}"/>
              </a:ext>
            </a:extLst>
          </p:cNvPr>
          <p:cNvSpPr>
            <a:spLocks noGrp="1"/>
          </p:cNvSpPr>
          <p:nvPr>
            <p:ph type="sldNum" sz="quarter" idx="12"/>
          </p:nvPr>
        </p:nvSpPr>
        <p:spPr/>
        <p:txBody>
          <a:bodyPr/>
          <a:lstStyle/>
          <a:p>
            <a:fld id="{0C74853D-26EF-4A37-B338-59C653E04568}" type="slidenum">
              <a:rPr lang="en-CA" smtClean="0"/>
              <a:t>‹#›</a:t>
            </a:fld>
            <a:endParaRPr lang="en-CA" dirty="0"/>
          </a:p>
        </p:txBody>
      </p:sp>
    </p:spTree>
    <p:extLst>
      <p:ext uri="{BB962C8B-B14F-4D97-AF65-F5344CB8AC3E}">
        <p14:creationId xmlns:p14="http://schemas.microsoft.com/office/powerpoint/2010/main" val="3110217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7C2C570-ED2B-BFFA-BBF7-B4D44BC3D8A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631C4D62-69CF-CC09-7E6D-0CCF6339599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8C06711-0312-5609-E2F0-5249CADBF587}"/>
              </a:ext>
            </a:extLst>
          </p:cNvPr>
          <p:cNvSpPr>
            <a:spLocks noGrp="1"/>
          </p:cNvSpPr>
          <p:nvPr>
            <p:ph type="dt" sz="half" idx="10"/>
          </p:nvPr>
        </p:nvSpPr>
        <p:spPr/>
        <p:txBody>
          <a:bodyPr/>
          <a:lstStyle/>
          <a:p>
            <a:fld id="{579E5867-50CB-4B54-88F6-14A47F91F741}" type="datetimeFigureOut">
              <a:rPr lang="en-CA" smtClean="0"/>
              <a:t>2025-11-08</a:t>
            </a:fld>
            <a:endParaRPr lang="en-CA" dirty="0"/>
          </a:p>
        </p:txBody>
      </p:sp>
      <p:sp>
        <p:nvSpPr>
          <p:cNvPr id="5" name="Footer Placeholder 4">
            <a:extLst>
              <a:ext uri="{FF2B5EF4-FFF2-40B4-BE49-F238E27FC236}">
                <a16:creationId xmlns:a16="http://schemas.microsoft.com/office/drawing/2014/main" id="{3BD79902-3C91-A36D-04B6-B5DC29416BB2}"/>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3C4A1D25-D610-1FFD-E2E3-2F72D90809F3}"/>
              </a:ext>
            </a:extLst>
          </p:cNvPr>
          <p:cNvSpPr>
            <a:spLocks noGrp="1"/>
          </p:cNvSpPr>
          <p:nvPr>
            <p:ph type="sldNum" sz="quarter" idx="12"/>
          </p:nvPr>
        </p:nvSpPr>
        <p:spPr/>
        <p:txBody>
          <a:bodyPr/>
          <a:lstStyle/>
          <a:p>
            <a:fld id="{0C74853D-26EF-4A37-B338-59C653E04568}" type="slidenum">
              <a:rPr lang="en-CA" smtClean="0"/>
              <a:t>‹#›</a:t>
            </a:fld>
            <a:endParaRPr lang="en-CA" dirty="0"/>
          </a:p>
        </p:txBody>
      </p:sp>
    </p:spTree>
    <p:extLst>
      <p:ext uri="{BB962C8B-B14F-4D97-AF65-F5344CB8AC3E}">
        <p14:creationId xmlns:p14="http://schemas.microsoft.com/office/powerpoint/2010/main" val="2399143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14F52-4498-4DBC-1914-9E06EB407FB0}"/>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1CF34860-7E61-A314-BCA7-594163FFAE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D17E642-E711-06E2-6ADF-68207D0B995E}"/>
              </a:ext>
            </a:extLst>
          </p:cNvPr>
          <p:cNvSpPr>
            <a:spLocks noGrp="1"/>
          </p:cNvSpPr>
          <p:nvPr>
            <p:ph type="dt" sz="half" idx="10"/>
          </p:nvPr>
        </p:nvSpPr>
        <p:spPr/>
        <p:txBody>
          <a:bodyPr/>
          <a:lstStyle/>
          <a:p>
            <a:fld id="{579E5867-50CB-4B54-88F6-14A47F91F741}" type="datetimeFigureOut">
              <a:rPr lang="en-CA" smtClean="0"/>
              <a:t>2025-11-08</a:t>
            </a:fld>
            <a:endParaRPr lang="en-CA" dirty="0"/>
          </a:p>
        </p:txBody>
      </p:sp>
      <p:sp>
        <p:nvSpPr>
          <p:cNvPr id="5" name="Footer Placeholder 4">
            <a:extLst>
              <a:ext uri="{FF2B5EF4-FFF2-40B4-BE49-F238E27FC236}">
                <a16:creationId xmlns:a16="http://schemas.microsoft.com/office/drawing/2014/main" id="{012B901C-F24F-7CE0-CE5E-A73209423074}"/>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91BE6C83-3360-04FC-1BA1-B5C57095BE49}"/>
              </a:ext>
            </a:extLst>
          </p:cNvPr>
          <p:cNvSpPr>
            <a:spLocks noGrp="1"/>
          </p:cNvSpPr>
          <p:nvPr>
            <p:ph type="sldNum" sz="quarter" idx="12"/>
          </p:nvPr>
        </p:nvSpPr>
        <p:spPr/>
        <p:txBody>
          <a:bodyPr/>
          <a:lstStyle/>
          <a:p>
            <a:fld id="{0C74853D-26EF-4A37-B338-59C653E04568}" type="slidenum">
              <a:rPr lang="en-CA" smtClean="0"/>
              <a:t>‹#›</a:t>
            </a:fld>
            <a:endParaRPr lang="en-CA" dirty="0"/>
          </a:p>
        </p:txBody>
      </p:sp>
    </p:spTree>
    <p:extLst>
      <p:ext uri="{BB962C8B-B14F-4D97-AF65-F5344CB8AC3E}">
        <p14:creationId xmlns:p14="http://schemas.microsoft.com/office/powerpoint/2010/main" val="3732397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950D6-F4FD-B3C2-585B-5CF566A958F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E920C9E2-BB28-42B2-06F2-1CC3AD6AF1F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28B97EA-529B-D419-9E26-08C4E8818732}"/>
              </a:ext>
            </a:extLst>
          </p:cNvPr>
          <p:cNvSpPr>
            <a:spLocks noGrp="1"/>
          </p:cNvSpPr>
          <p:nvPr>
            <p:ph type="dt" sz="half" idx="10"/>
          </p:nvPr>
        </p:nvSpPr>
        <p:spPr/>
        <p:txBody>
          <a:bodyPr/>
          <a:lstStyle/>
          <a:p>
            <a:fld id="{579E5867-50CB-4B54-88F6-14A47F91F741}" type="datetimeFigureOut">
              <a:rPr lang="en-CA" smtClean="0"/>
              <a:t>2025-11-08</a:t>
            </a:fld>
            <a:endParaRPr lang="en-CA" dirty="0"/>
          </a:p>
        </p:txBody>
      </p:sp>
      <p:sp>
        <p:nvSpPr>
          <p:cNvPr id="5" name="Footer Placeholder 4">
            <a:extLst>
              <a:ext uri="{FF2B5EF4-FFF2-40B4-BE49-F238E27FC236}">
                <a16:creationId xmlns:a16="http://schemas.microsoft.com/office/drawing/2014/main" id="{BF0B99C3-9387-F200-7F24-1D3083E00610}"/>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E5304B53-12DB-04C4-FA0F-21833EA287D3}"/>
              </a:ext>
            </a:extLst>
          </p:cNvPr>
          <p:cNvSpPr>
            <a:spLocks noGrp="1"/>
          </p:cNvSpPr>
          <p:nvPr>
            <p:ph type="sldNum" sz="quarter" idx="12"/>
          </p:nvPr>
        </p:nvSpPr>
        <p:spPr/>
        <p:txBody>
          <a:bodyPr/>
          <a:lstStyle/>
          <a:p>
            <a:fld id="{0C74853D-26EF-4A37-B338-59C653E04568}" type="slidenum">
              <a:rPr lang="en-CA" smtClean="0"/>
              <a:t>‹#›</a:t>
            </a:fld>
            <a:endParaRPr lang="en-CA" dirty="0"/>
          </a:p>
        </p:txBody>
      </p:sp>
    </p:spTree>
    <p:extLst>
      <p:ext uri="{BB962C8B-B14F-4D97-AF65-F5344CB8AC3E}">
        <p14:creationId xmlns:p14="http://schemas.microsoft.com/office/powerpoint/2010/main" val="3141883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6611F-F470-6724-B108-6BD8E3DC9EFF}"/>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1AB9050C-3261-5719-73DC-089A1440FC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099974A5-7730-2F15-7C3A-51931BB719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37E740C6-F804-D96B-B140-57812F90A889}"/>
              </a:ext>
            </a:extLst>
          </p:cNvPr>
          <p:cNvSpPr>
            <a:spLocks noGrp="1"/>
          </p:cNvSpPr>
          <p:nvPr>
            <p:ph type="dt" sz="half" idx="10"/>
          </p:nvPr>
        </p:nvSpPr>
        <p:spPr/>
        <p:txBody>
          <a:bodyPr/>
          <a:lstStyle/>
          <a:p>
            <a:fld id="{579E5867-50CB-4B54-88F6-14A47F91F741}" type="datetimeFigureOut">
              <a:rPr lang="en-CA" smtClean="0"/>
              <a:t>2025-11-08</a:t>
            </a:fld>
            <a:endParaRPr lang="en-CA" dirty="0"/>
          </a:p>
        </p:txBody>
      </p:sp>
      <p:sp>
        <p:nvSpPr>
          <p:cNvPr id="6" name="Footer Placeholder 5">
            <a:extLst>
              <a:ext uri="{FF2B5EF4-FFF2-40B4-BE49-F238E27FC236}">
                <a16:creationId xmlns:a16="http://schemas.microsoft.com/office/drawing/2014/main" id="{4D84DB57-044C-5C91-0C9D-A510CE90247D}"/>
              </a:ext>
            </a:extLst>
          </p:cNvPr>
          <p:cNvSpPr>
            <a:spLocks noGrp="1"/>
          </p:cNvSpPr>
          <p:nvPr>
            <p:ph type="ftr" sz="quarter" idx="11"/>
          </p:nvPr>
        </p:nvSpPr>
        <p:spPr/>
        <p:txBody>
          <a:bodyPr/>
          <a:lstStyle/>
          <a:p>
            <a:endParaRPr lang="en-CA" dirty="0"/>
          </a:p>
        </p:txBody>
      </p:sp>
      <p:sp>
        <p:nvSpPr>
          <p:cNvPr id="7" name="Slide Number Placeholder 6">
            <a:extLst>
              <a:ext uri="{FF2B5EF4-FFF2-40B4-BE49-F238E27FC236}">
                <a16:creationId xmlns:a16="http://schemas.microsoft.com/office/drawing/2014/main" id="{21A7B0FB-D3E2-DAFF-D6B8-E05F12A11966}"/>
              </a:ext>
            </a:extLst>
          </p:cNvPr>
          <p:cNvSpPr>
            <a:spLocks noGrp="1"/>
          </p:cNvSpPr>
          <p:nvPr>
            <p:ph type="sldNum" sz="quarter" idx="12"/>
          </p:nvPr>
        </p:nvSpPr>
        <p:spPr/>
        <p:txBody>
          <a:bodyPr/>
          <a:lstStyle/>
          <a:p>
            <a:fld id="{0C74853D-26EF-4A37-B338-59C653E04568}" type="slidenum">
              <a:rPr lang="en-CA" smtClean="0"/>
              <a:t>‹#›</a:t>
            </a:fld>
            <a:endParaRPr lang="en-CA" dirty="0"/>
          </a:p>
        </p:txBody>
      </p:sp>
    </p:spTree>
    <p:extLst>
      <p:ext uri="{BB962C8B-B14F-4D97-AF65-F5344CB8AC3E}">
        <p14:creationId xmlns:p14="http://schemas.microsoft.com/office/powerpoint/2010/main" val="3806121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8F737-EB83-37AF-346C-92124067AC30}"/>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2170A2FB-26DF-9BA4-4812-3E30E5FD44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F581DE4-532F-4911-6BA7-EAEDADD1E2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5E1F41A0-817C-0770-B792-24A58286C2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29E6857-1A00-F720-1114-C80DDD0A8E7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9CDA569F-AA96-42FA-645E-03A50FC9CEEF}"/>
              </a:ext>
            </a:extLst>
          </p:cNvPr>
          <p:cNvSpPr>
            <a:spLocks noGrp="1"/>
          </p:cNvSpPr>
          <p:nvPr>
            <p:ph type="dt" sz="half" idx="10"/>
          </p:nvPr>
        </p:nvSpPr>
        <p:spPr/>
        <p:txBody>
          <a:bodyPr/>
          <a:lstStyle/>
          <a:p>
            <a:fld id="{579E5867-50CB-4B54-88F6-14A47F91F741}" type="datetimeFigureOut">
              <a:rPr lang="en-CA" smtClean="0"/>
              <a:t>2025-11-08</a:t>
            </a:fld>
            <a:endParaRPr lang="en-CA" dirty="0"/>
          </a:p>
        </p:txBody>
      </p:sp>
      <p:sp>
        <p:nvSpPr>
          <p:cNvPr id="8" name="Footer Placeholder 7">
            <a:extLst>
              <a:ext uri="{FF2B5EF4-FFF2-40B4-BE49-F238E27FC236}">
                <a16:creationId xmlns:a16="http://schemas.microsoft.com/office/drawing/2014/main" id="{D7C18960-C8E1-49DB-0ECF-608D1DD3991E}"/>
              </a:ext>
            </a:extLst>
          </p:cNvPr>
          <p:cNvSpPr>
            <a:spLocks noGrp="1"/>
          </p:cNvSpPr>
          <p:nvPr>
            <p:ph type="ftr" sz="quarter" idx="11"/>
          </p:nvPr>
        </p:nvSpPr>
        <p:spPr/>
        <p:txBody>
          <a:bodyPr/>
          <a:lstStyle/>
          <a:p>
            <a:endParaRPr lang="en-CA" dirty="0"/>
          </a:p>
        </p:txBody>
      </p:sp>
      <p:sp>
        <p:nvSpPr>
          <p:cNvPr id="9" name="Slide Number Placeholder 8">
            <a:extLst>
              <a:ext uri="{FF2B5EF4-FFF2-40B4-BE49-F238E27FC236}">
                <a16:creationId xmlns:a16="http://schemas.microsoft.com/office/drawing/2014/main" id="{1BAC1132-E4D6-A58A-BC9A-F75ADB86DC49}"/>
              </a:ext>
            </a:extLst>
          </p:cNvPr>
          <p:cNvSpPr>
            <a:spLocks noGrp="1"/>
          </p:cNvSpPr>
          <p:nvPr>
            <p:ph type="sldNum" sz="quarter" idx="12"/>
          </p:nvPr>
        </p:nvSpPr>
        <p:spPr/>
        <p:txBody>
          <a:bodyPr/>
          <a:lstStyle/>
          <a:p>
            <a:fld id="{0C74853D-26EF-4A37-B338-59C653E04568}" type="slidenum">
              <a:rPr lang="en-CA" smtClean="0"/>
              <a:t>‹#›</a:t>
            </a:fld>
            <a:endParaRPr lang="en-CA" dirty="0"/>
          </a:p>
        </p:txBody>
      </p:sp>
    </p:spTree>
    <p:extLst>
      <p:ext uri="{BB962C8B-B14F-4D97-AF65-F5344CB8AC3E}">
        <p14:creationId xmlns:p14="http://schemas.microsoft.com/office/powerpoint/2010/main" val="3183545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6707D-3A7C-6FDC-FF29-152556838027}"/>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2E60B1D0-5A07-C7A9-D8EA-2C2CC514287D}"/>
              </a:ext>
            </a:extLst>
          </p:cNvPr>
          <p:cNvSpPr>
            <a:spLocks noGrp="1"/>
          </p:cNvSpPr>
          <p:nvPr>
            <p:ph type="dt" sz="half" idx="10"/>
          </p:nvPr>
        </p:nvSpPr>
        <p:spPr/>
        <p:txBody>
          <a:bodyPr/>
          <a:lstStyle/>
          <a:p>
            <a:fld id="{579E5867-50CB-4B54-88F6-14A47F91F741}" type="datetimeFigureOut">
              <a:rPr lang="en-CA" smtClean="0"/>
              <a:t>2025-11-08</a:t>
            </a:fld>
            <a:endParaRPr lang="en-CA" dirty="0"/>
          </a:p>
        </p:txBody>
      </p:sp>
      <p:sp>
        <p:nvSpPr>
          <p:cNvPr id="4" name="Footer Placeholder 3">
            <a:extLst>
              <a:ext uri="{FF2B5EF4-FFF2-40B4-BE49-F238E27FC236}">
                <a16:creationId xmlns:a16="http://schemas.microsoft.com/office/drawing/2014/main" id="{72284627-2C79-B318-78F8-C8550666957A}"/>
              </a:ext>
            </a:extLst>
          </p:cNvPr>
          <p:cNvSpPr>
            <a:spLocks noGrp="1"/>
          </p:cNvSpPr>
          <p:nvPr>
            <p:ph type="ftr" sz="quarter" idx="11"/>
          </p:nvPr>
        </p:nvSpPr>
        <p:spPr/>
        <p:txBody>
          <a:bodyPr/>
          <a:lstStyle/>
          <a:p>
            <a:endParaRPr lang="en-CA" dirty="0"/>
          </a:p>
        </p:txBody>
      </p:sp>
      <p:sp>
        <p:nvSpPr>
          <p:cNvPr id="5" name="Slide Number Placeholder 4">
            <a:extLst>
              <a:ext uri="{FF2B5EF4-FFF2-40B4-BE49-F238E27FC236}">
                <a16:creationId xmlns:a16="http://schemas.microsoft.com/office/drawing/2014/main" id="{80B7927E-9966-FC19-3E37-BCEB64A2EAC8}"/>
              </a:ext>
            </a:extLst>
          </p:cNvPr>
          <p:cNvSpPr>
            <a:spLocks noGrp="1"/>
          </p:cNvSpPr>
          <p:nvPr>
            <p:ph type="sldNum" sz="quarter" idx="12"/>
          </p:nvPr>
        </p:nvSpPr>
        <p:spPr/>
        <p:txBody>
          <a:bodyPr/>
          <a:lstStyle/>
          <a:p>
            <a:fld id="{0C74853D-26EF-4A37-B338-59C653E04568}" type="slidenum">
              <a:rPr lang="en-CA" smtClean="0"/>
              <a:t>‹#›</a:t>
            </a:fld>
            <a:endParaRPr lang="en-CA" dirty="0"/>
          </a:p>
        </p:txBody>
      </p:sp>
    </p:spTree>
    <p:extLst>
      <p:ext uri="{BB962C8B-B14F-4D97-AF65-F5344CB8AC3E}">
        <p14:creationId xmlns:p14="http://schemas.microsoft.com/office/powerpoint/2010/main" val="503650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B3C171-4ECF-E64B-7F72-DC3F007B71A7}"/>
              </a:ext>
            </a:extLst>
          </p:cNvPr>
          <p:cNvSpPr>
            <a:spLocks noGrp="1"/>
          </p:cNvSpPr>
          <p:nvPr>
            <p:ph type="dt" sz="half" idx="10"/>
          </p:nvPr>
        </p:nvSpPr>
        <p:spPr/>
        <p:txBody>
          <a:bodyPr/>
          <a:lstStyle/>
          <a:p>
            <a:fld id="{579E5867-50CB-4B54-88F6-14A47F91F741}" type="datetimeFigureOut">
              <a:rPr lang="en-CA" smtClean="0"/>
              <a:t>2025-11-08</a:t>
            </a:fld>
            <a:endParaRPr lang="en-CA" dirty="0"/>
          </a:p>
        </p:txBody>
      </p:sp>
      <p:sp>
        <p:nvSpPr>
          <p:cNvPr id="3" name="Footer Placeholder 2">
            <a:extLst>
              <a:ext uri="{FF2B5EF4-FFF2-40B4-BE49-F238E27FC236}">
                <a16:creationId xmlns:a16="http://schemas.microsoft.com/office/drawing/2014/main" id="{84A67B4A-BCCF-88DC-10A2-E1777B0CC8D8}"/>
              </a:ext>
            </a:extLst>
          </p:cNvPr>
          <p:cNvSpPr>
            <a:spLocks noGrp="1"/>
          </p:cNvSpPr>
          <p:nvPr>
            <p:ph type="ftr" sz="quarter" idx="11"/>
          </p:nvPr>
        </p:nvSpPr>
        <p:spPr/>
        <p:txBody>
          <a:bodyPr/>
          <a:lstStyle/>
          <a:p>
            <a:endParaRPr lang="en-CA" dirty="0"/>
          </a:p>
        </p:txBody>
      </p:sp>
      <p:sp>
        <p:nvSpPr>
          <p:cNvPr id="4" name="Slide Number Placeholder 3">
            <a:extLst>
              <a:ext uri="{FF2B5EF4-FFF2-40B4-BE49-F238E27FC236}">
                <a16:creationId xmlns:a16="http://schemas.microsoft.com/office/drawing/2014/main" id="{11771317-D976-F3F2-6AEB-51D76733A928}"/>
              </a:ext>
            </a:extLst>
          </p:cNvPr>
          <p:cNvSpPr>
            <a:spLocks noGrp="1"/>
          </p:cNvSpPr>
          <p:nvPr>
            <p:ph type="sldNum" sz="quarter" idx="12"/>
          </p:nvPr>
        </p:nvSpPr>
        <p:spPr/>
        <p:txBody>
          <a:bodyPr/>
          <a:lstStyle/>
          <a:p>
            <a:fld id="{0C74853D-26EF-4A37-B338-59C653E04568}" type="slidenum">
              <a:rPr lang="en-CA" smtClean="0"/>
              <a:t>‹#›</a:t>
            </a:fld>
            <a:endParaRPr lang="en-CA" dirty="0"/>
          </a:p>
        </p:txBody>
      </p:sp>
    </p:spTree>
    <p:extLst>
      <p:ext uri="{BB962C8B-B14F-4D97-AF65-F5344CB8AC3E}">
        <p14:creationId xmlns:p14="http://schemas.microsoft.com/office/powerpoint/2010/main" val="764156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40033-DF27-2EA0-3D98-DEF96CB133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CCA363AF-71B1-1A4B-B22C-70E9443B4E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AEFE2CE8-FD04-05FA-47F7-76A0E8AE50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0C29FF-D405-6797-9542-7DBCD981B58A}"/>
              </a:ext>
            </a:extLst>
          </p:cNvPr>
          <p:cNvSpPr>
            <a:spLocks noGrp="1"/>
          </p:cNvSpPr>
          <p:nvPr>
            <p:ph type="dt" sz="half" idx="10"/>
          </p:nvPr>
        </p:nvSpPr>
        <p:spPr/>
        <p:txBody>
          <a:bodyPr/>
          <a:lstStyle/>
          <a:p>
            <a:fld id="{579E5867-50CB-4B54-88F6-14A47F91F741}" type="datetimeFigureOut">
              <a:rPr lang="en-CA" smtClean="0"/>
              <a:t>2025-11-08</a:t>
            </a:fld>
            <a:endParaRPr lang="en-CA" dirty="0"/>
          </a:p>
        </p:txBody>
      </p:sp>
      <p:sp>
        <p:nvSpPr>
          <p:cNvPr id="6" name="Footer Placeholder 5">
            <a:extLst>
              <a:ext uri="{FF2B5EF4-FFF2-40B4-BE49-F238E27FC236}">
                <a16:creationId xmlns:a16="http://schemas.microsoft.com/office/drawing/2014/main" id="{D166E57E-36D2-B9FA-9DA6-E158C9E8FEB7}"/>
              </a:ext>
            </a:extLst>
          </p:cNvPr>
          <p:cNvSpPr>
            <a:spLocks noGrp="1"/>
          </p:cNvSpPr>
          <p:nvPr>
            <p:ph type="ftr" sz="quarter" idx="11"/>
          </p:nvPr>
        </p:nvSpPr>
        <p:spPr/>
        <p:txBody>
          <a:bodyPr/>
          <a:lstStyle/>
          <a:p>
            <a:endParaRPr lang="en-CA" dirty="0"/>
          </a:p>
        </p:txBody>
      </p:sp>
      <p:sp>
        <p:nvSpPr>
          <p:cNvPr id="7" name="Slide Number Placeholder 6">
            <a:extLst>
              <a:ext uri="{FF2B5EF4-FFF2-40B4-BE49-F238E27FC236}">
                <a16:creationId xmlns:a16="http://schemas.microsoft.com/office/drawing/2014/main" id="{0F977118-AF8E-F6CC-EB31-114A0FDB04DC}"/>
              </a:ext>
            </a:extLst>
          </p:cNvPr>
          <p:cNvSpPr>
            <a:spLocks noGrp="1"/>
          </p:cNvSpPr>
          <p:nvPr>
            <p:ph type="sldNum" sz="quarter" idx="12"/>
          </p:nvPr>
        </p:nvSpPr>
        <p:spPr/>
        <p:txBody>
          <a:bodyPr/>
          <a:lstStyle/>
          <a:p>
            <a:fld id="{0C74853D-26EF-4A37-B338-59C653E04568}" type="slidenum">
              <a:rPr lang="en-CA" smtClean="0"/>
              <a:t>‹#›</a:t>
            </a:fld>
            <a:endParaRPr lang="en-CA" dirty="0"/>
          </a:p>
        </p:txBody>
      </p:sp>
    </p:spTree>
    <p:extLst>
      <p:ext uri="{BB962C8B-B14F-4D97-AF65-F5344CB8AC3E}">
        <p14:creationId xmlns:p14="http://schemas.microsoft.com/office/powerpoint/2010/main" val="1416655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692CA-CF86-69B3-9165-E7EDA843AA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41E02979-6EAF-D5B6-507A-A24865D303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a:extLst>
              <a:ext uri="{FF2B5EF4-FFF2-40B4-BE49-F238E27FC236}">
                <a16:creationId xmlns:a16="http://schemas.microsoft.com/office/drawing/2014/main" id="{E5E0BAD1-D4F2-924F-C392-19401B3334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B18590-94E5-2BE1-6F16-29F1A295079E}"/>
              </a:ext>
            </a:extLst>
          </p:cNvPr>
          <p:cNvSpPr>
            <a:spLocks noGrp="1"/>
          </p:cNvSpPr>
          <p:nvPr>
            <p:ph type="dt" sz="half" idx="10"/>
          </p:nvPr>
        </p:nvSpPr>
        <p:spPr/>
        <p:txBody>
          <a:bodyPr/>
          <a:lstStyle/>
          <a:p>
            <a:fld id="{579E5867-50CB-4B54-88F6-14A47F91F741}" type="datetimeFigureOut">
              <a:rPr lang="en-CA" smtClean="0"/>
              <a:t>2025-11-08</a:t>
            </a:fld>
            <a:endParaRPr lang="en-CA" dirty="0"/>
          </a:p>
        </p:txBody>
      </p:sp>
      <p:sp>
        <p:nvSpPr>
          <p:cNvPr id="6" name="Footer Placeholder 5">
            <a:extLst>
              <a:ext uri="{FF2B5EF4-FFF2-40B4-BE49-F238E27FC236}">
                <a16:creationId xmlns:a16="http://schemas.microsoft.com/office/drawing/2014/main" id="{D674A8B6-DFBE-3717-72E4-DFDCB9DAFC7C}"/>
              </a:ext>
            </a:extLst>
          </p:cNvPr>
          <p:cNvSpPr>
            <a:spLocks noGrp="1"/>
          </p:cNvSpPr>
          <p:nvPr>
            <p:ph type="ftr" sz="quarter" idx="11"/>
          </p:nvPr>
        </p:nvSpPr>
        <p:spPr/>
        <p:txBody>
          <a:bodyPr/>
          <a:lstStyle/>
          <a:p>
            <a:endParaRPr lang="en-CA" dirty="0"/>
          </a:p>
        </p:txBody>
      </p:sp>
      <p:sp>
        <p:nvSpPr>
          <p:cNvPr id="7" name="Slide Number Placeholder 6">
            <a:extLst>
              <a:ext uri="{FF2B5EF4-FFF2-40B4-BE49-F238E27FC236}">
                <a16:creationId xmlns:a16="http://schemas.microsoft.com/office/drawing/2014/main" id="{E9F784F8-D171-6BFA-58A2-8A54E6D189B9}"/>
              </a:ext>
            </a:extLst>
          </p:cNvPr>
          <p:cNvSpPr>
            <a:spLocks noGrp="1"/>
          </p:cNvSpPr>
          <p:nvPr>
            <p:ph type="sldNum" sz="quarter" idx="12"/>
          </p:nvPr>
        </p:nvSpPr>
        <p:spPr/>
        <p:txBody>
          <a:bodyPr/>
          <a:lstStyle/>
          <a:p>
            <a:fld id="{0C74853D-26EF-4A37-B338-59C653E04568}" type="slidenum">
              <a:rPr lang="en-CA" smtClean="0"/>
              <a:t>‹#›</a:t>
            </a:fld>
            <a:endParaRPr lang="en-CA" dirty="0"/>
          </a:p>
        </p:txBody>
      </p:sp>
    </p:spTree>
    <p:extLst>
      <p:ext uri="{BB962C8B-B14F-4D97-AF65-F5344CB8AC3E}">
        <p14:creationId xmlns:p14="http://schemas.microsoft.com/office/powerpoint/2010/main" val="3924018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782D60-3D96-6CC0-4A5B-4D8EDD3AC8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3194ADB-EAEB-4F1E-D475-C120A92618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25F53C4D-FB29-948A-ACF3-40DD3C14CA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79E5867-50CB-4B54-88F6-14A47F91F741}" type="datetimeFigureOut">
              <a:rPr lang="en-CA" smtClean="0"/>
              <a:t>2025-11-08</a:t>
            </a:fld>
            <a:endParaRPr lang="en-CA" dirty="0"/>
          </a:p>
        </p:txBody>
      </p:sp>
      <p:sp>
        <p:nvSpPr>
          <p:cNvPr id="5" name="Footer Placeholder 4">
            <a:extLst>
              <a:ext uri="{FF2B5EF4-FFF2-40B4-BE49-F238E27FC236}">
                <a16:creationId xmlns:a16="http://schemas.microsoft.com/office/drawing/2014/main" id="{ACCF7A6F-EDE2-D171-E5E1-86542EC67F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dirty="0"/>
          </a:p>
        </p:txBody>
      </p:sp>
      <p:sp>
        <p:nvSpPr>
          <p:cNvPr id="6" name="Slide Number Placeholder 5">
            <a:extLst>
              <a:ext uri="{FF2B5EF4-FFF2-40B4-BE49-F238E27FC236}">
                <a16:creationId xmlns:a16="http://schemas.microsoft.com/office/drawing/2014/main" id="{E186F701-7384-48CB-C3FB-712476ABCB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C74853D-26EF-4A37-B338-59C653E04568}" type="slidenum">
              <a:rPr lang="en-CA" smtClean="0"/>
              <a:t>‹#›</a:t>
            </a:fld>
            <a:endParaRPr lang="en-CA" dirty="0"/>
          </a:p>
        </p:txBody>
      </p:sp>
    </p:spTree>
    <p:extLst>
      <p:ext uri="{BB962C8B-B14F-4D97-AF65-F5344CB8AC3E}">
        <p14:creationId xmlns:p14="http://schemas.microsoft.com/office/powerpoint/2010/main" val="4000757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canada.ca/en/health-canada.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canada.ca/en/health-canada/services/opioids/naloxone.html" TargetMode="External"/><Relationship Id="rId7" Type="http://schemas.openxmlformats.org/officeDocument/2006/relationships/hyperlink" Target="https://westvancouver.ca/parks-recreation/recreation-programs-services/recreation-activities/health-fitness" TargetMode="External"/><Relationship Id="rId2" Type="http://schemas.openxmlformats.org/officeDocument/2006/relationships/hyperlink" Target="https://www.canada.ca/en/health-canada/services/substance-use.html" TargetMode="External"/><Relationship Id="rId1" Type="http://schemas.openxmlformats.org/officeDocument/2006/relationships/slideLayout" Target="../slideLayouts/slideLayout2.xml"/><Relationship Id="rId6" Type="http://schemas.openxmlformats.org/officeDocument/2006/relationships/hyperlink" Target="https://www.nvrc.ca/" TargetMode="External"/><Relationship Id="rId5" Type="http://schemas.openxmlformats.org/officeDocument/2006/relationships/hyperlink" Target="https://vancouver.ca/parks-recreation-culture/fitness-and-sport-activities.aspx" TargetMode="External"/><Relationship Id="rId4" Type="http://schemas.openxmlformats.org/officeDocument/2006/relationships/hyperlink" Target="https://www2.gov.bc.ca/gov/content/overdose/naloxone-kit"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www2.gov.bc.ca/gov/content/safety/emergency-management/preparedbc/make-your-pla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pics.bc.ca/"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google.com/search?sca_esv=448ad7832978426a&amp;q=Aquabus&amp;sa=X&amp;ved=2ahUKEwiu7Mym6eGQAxUeGjQIHamMMhcQxccNegUIoAEQAQ&amp;mstk=AUtExfCtRbe_vZXSXPrv0ZwgWnqOyG68076hiAbY_PJdwRFmYnBeSKloB4LTVb2Qj6oVH8uV5izTEyXdGaHRvxYNo6gk61ITe4kvAsFPFU93l8GvngwV1URlSE6zLjjCtF1tb55r8IB0zvKkLaRPUxaX-J4dTGwYfNox4rcxlS-kLnAxjfz-qSnRbHcuX8V4absM9JZj&amp;csui=3" TargetMode="External"/><Relationship Id="rId2" Type="http://schemas.openxmlformats.org/officeDocument/2006/relationships/hyperlink" Target="https://www.google.com/search?sca_esv=448ad7832978426a&amp;q=HandyDART&amp;sa=X&amp;ved=2ahUKEwiu7Mym6eGQAxUeGjQIHamMMhcQxccNegUIlwEQAQ&amp;mstk=AUtExfCtRbe_vZXSXPrv0ZwgWnqOyG68076hiAbY_PJdwRFmYnBeSKloB4LTVb2Qj6oVH8uV5izTEyXdGaHRvxYNo6gk61ITe4kvAsFPFU93l8GvngwV1URlSE6zLjjCtF1tb55r8IB0zvKkLaRPUxaX-J4dTGwYfNox4rcxlS-kLnAxjfz-qSnRbHcuX8V4absM9JZj&amp;csui=3" TargetMode="External"/><Relationship Id="rId1" Type="http://schemas.openxmlformats.org/officeDocument/2006/relationships/slideLayout" Target="../slideLayouts/slideLayout2.xml"/><Relationship Id="rId5" Type="http://schemas.openxmlformats.org/officeDocument/2006/relationships/hyperlink" Target="https://www.translink.ca/" TargetMode="External"/><Relationship Id="rId4" Type="http://schemas.openxmlformats.org/officeDocument/2006/relationships/hyperlink" Target="https://www.google.com/search?sca_esv=448ad7832978426a&amp;q=Compass+Card&amp;sa=X&amp;ved=2ahUKEwiu7Mym6eGQAxUeGjQIHamMMhcQxccNegUIzAIQAQ&amp;mstk=AUtExfCtRbe_vZXSXPrv0ZwgWnqOyG68076hiAbY_PJdwRFmYnBeSKloB4LTVb2Qj6oVH8uV5izTEyXdGaHRvxYNo6gk61ITe4kvAsFPFU93l8GvngwV1URlSE6zLjjCtF1tb55r8IB0zvKkLaRPUxaX-J4dTGwYfNox4rcxlS-kLnAxjfz-qSnRbHcuX8V4absM9JZj&amp;csui=3"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2.gov.bc.ca/gov/content/family-social-supports/caring-for-young-children/childcarebc-programs/10-a-day-childcarebc-centre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bclaws.gov.bc.ca/civix/document/id/complete/statreg/02078_01" TargetMode="External"/><Relationship Id="rId2" Type="http://schemas.openxmlformats.org/officeDocument/2006/relationships/hyperlink" Target="https://rentals.ca/vancouver" TargetMode="External"/><Relationship Id="rId1" Type="http://schemas.openxmlformats.org/officeDocument/2006/relationships/slideLayout" Target="../slideLayouts/slideLayout2.xml"/><Relationship Id="rId5" Type="http://schemas.openxmlformats.org/officeDocument/2006/relationships/hyperlink" Target="https://casacanada.com/vancouver-residences/" TargetMode="External"/><Relationship Id="rId4" Type="http://schemas.openxmlformats.org/officeDocument/2006/relationships/hyperlink" Target="https://www.bcaa.com/blog/insurance/7-common-rental-scams-and-how-to-avoid-the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5A292AEA-2528-46C0-B426-95822B614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D8B7B198-E4DF-43CD-AD8C-199884323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p>
        </p:txBody>
      </p:sp>
      <p:sp>
        <p:nvSpPr>
          <p:cNvPr id="49" name="Freeform: Shape 48">
            <a:extLst>
              <a:ext uri="{FF2B5EF4-FFF2-40B4-BE49-F238E27FC236}">
                <a16:creationId xmlns:a16="http://schemas.microsoft.com/office/drawing/2014/main" id="{2BE67753-EA0E-4819-8D22-0B6600CF7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96934" y="3984"/>
            <a:ext cx="9376632" cy="6858000"/>
          </a:xfrm>
          <a:custGeom>
            <a:avLst/>
            <a:gdLst>
              <a:gd name="connsiteX0" fmla="*/ 1691615 w 9376632"/>
              <a:gd name="connsiteY0" fmla="*/ 0 h 6858000"/>
              <a:gd name="connsiteX1" fmla="*/ 7685017 w 9376632"/>
              <a:gd name="connsiteY1" fmla="*/ 0 h 6858000"/>
              <a:gd name="connsiteX2" fmla="*/ 7840634 w 9376632"/>
              <a:gd name="connsiteY2" fmla="*/ 134799 h 6858000"/>
              <a:gd name="connsiteX3" fmla="*/ 9376632 w 9376632"/>
              <a:gd name="connsiteY3" fmla="*/ 3605175 h 6858000"/>
              <a:gd name="connsiteX4" fmla="*/ 8158692 w 9376632"/>
              <a:gd name="connsiteY4" fmla="*/ 6757493 h 6858000"/>
              <a:gd name="connsiteX5" fmla="*/ 8062868 w 9376632"/>
              <a:gd name="connsiteY5" fmla="*/ 6858000 h 6858000"/>
              <a:gd name="connsiteX6" fmla="*/ 1313765 w 9376632"/>
              <a:gd name="connsiteY6" fmla="*/ 6858000 h 6858000"/>
              <a:gd name="connsiteX7" fmla="*/ 1217940 w 9376632"/>
              <a:gd name="connsiteY7" fmla="*/ 6757493 h 6858000"/>
              <a:gd name="connsiteX8" fmla="*/ 0 w 9376632"/>
              <a:gd name="connsiteY8" fmla="*/ 3605175 h 6858000"/>
              <a:gd name="connsiteX9" fmla="*/ 1535999 w 9376632"/>
              <a:gd name="connsiteY9" fmla="*/ 13479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76632" h="6858000">
                <a:moveTo>
                  <a:pt x="1691615" y="0"/>
                </a:moveTo>
                <a:lnTo>
                  <a:pt x="7685017" y="0"/>
                </a:lnTo>
                <a:lnTo>
                  <a:pt x="7840634" y="134799"/>
                </a:lnTo>
                <a:cubicBezTo>
                  <a:pt x="8784230" y="992423"/>
                  <a:pt x="9376632" y="2229618"/>
                  <a:pt x="9376632" y="3605175"/>
                </a:cubicBezTo>
                <a:cubicBezTo>
                  <a:pt x="9376632" y="4818903"/>
                  <a:pt x="8915419" y="5924908"/>
                  <a:pt x="8158692" y="6757493"/>
                </a:cubicBezTo>
                <a:lnTo>
                  <a:pt x="8062868" y="6858000"/>
                </a:lnTo>
                <a:lnTo>
                  <a:pt x="1313765" y="6858000"/>
                </a:lnTo>
                <a:lnTo>
                  <a:pt x="1217940" y="6757493"/>
                </a:lnTo>
                <a:cubicBezTo>
                  <a:pt x="461213" y="5924908"/>
                  <a:pt x="0" y="4818903"/>
                  <a:pt x="0" y="3605175"/>
                </a:cubicBezTo>
                <a:cubicBezTo>
                  <a:pt x="0" y="2229618"/>
                  <a:pt x="592403" y="992423"/>
                  <a:pt x="1535999" y="134799"/>
                </a:cubicBezTo>
                <a:close/>
              </a:path>
            </a:pathLst>
          </a:cu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1" name="Group 50">
            <a:extLst>
              <a:ext uri="{FF2B5EF4-FFF2-40B4-BE49-F238E27FC236}">
                <a16:creationId xmlns:a16="http://schemas.microsoft.com/office/drawing/2014/main" id="{D76D63AC-0421-45EC-B383-E79A61A78C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6937"/>
            <a:chExt cx="9772765" cy="6858000"/>
          </a:xfrm>
          <a:solidFill>
            <a:schemeClr val="bg1">
              <a:alpha val="30000"/>
            </a:schemeClr>
          </a:solidFill>
        </p:grpSpPr>
        <p:sp>
          <p:nvSpPr>
            <p:cNvPr id="52" name="Freeform: Shape 51">
              <a:extLst>
                <a:ext uri="{FF2B5EF4-FFF2-40B4-BE49-F238E27FC236}">
                  <a16:creationId xmlns:a16="http://schemas.microsoft.com/office/drawing/2014/main" id="{B997A32E-7032-4107-9C8B-99DB59EDD5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3" name="Freeform: Shape 52">
              <a:extLst>
                <a:ext uri="{FF2B5EF4-FFF2-40B4-BE49-F238E27FC236}">
                  <a16:creationId xmlns:a16="http://schemas.microsoft.com/office/drawing/2014/main" id="{943BB27F-1470-42CA-91FF-D94BC691C8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4" name="Freeform: Shape 53">
              <a:extLst>
                <a:ext uri="{FF2B5EF4-FFF2-40B4-BE49-F238E27FC236}">
                  <a16:creationId xmlns:a16="http://schemas.microsoft.com/office/drawing/2014/main" id="{E997B002-17FD-47B3-A06A-76802FE15C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5" name="Freeform: Shape 54">
              <a:extLst>
                <a:ext uri="{FF2B5EF4-FFF2-40B4-BE49-F238E27FC236}">
                  <a16:creationId xmlns:a16="http://schemas.microsoft.com/office/drawing/2014/main" id="{E401EA35-9D2E-43B7-860F-EBB8A6C3E0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6" name="Freeform: Shape 55">
              <a:extLst>
                <a:ext uri="{FF2B5EF4-FFF2-40B4-BE49-F238E27FC236}">
                  <a16:creationId xmlns:a16="http://schemas.microsoft.com/office/drawing/2014/main" id="{F8C44827-3D81-4FF9-B4A5-5650D1B20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7" name="Freeform: Shape 56">
              <a:extLst>
                <a:ext uri="{FF2B5EF4-FFF2-40B4-BE49-F238E27FC236}">
                  <a16:creationId xmlns:a16="http://schemas.microsoft.com/office/drawing/2014/main" id="{F613D97F-F6DF-4D32-AD91-209A80E7A2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8" name="Freeform: Shape 57">
              <a:extLst>
                <a:ext uri="{FF2B5EF4-FFF2-40B4-BE49-F238E27FC236}">
                  <a16:creationId xmlns:a16="http://schemas.microsoft.com/office/drawing/2014/main" id="{82B0ED5C-927D-4C5F-8F27-1B403820B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2" name="Title 1">
            <a:extLst>
              <a:ext uri="{FF2B5EF4-FFF2-40B4-BE49-F238E27FC236}">
                <a16:creationId xmlns:a16="http://schemas.microsoft.com/office/drawing/2014/main" id="{88DC02D1-5549-DA51-60C4-8C684C4566A9}"/>
              </a:ext>
            </a:extLst>
          </p:cNvPr>
          <p:cNvSpPr>
            <a:spLocks noGrp="1"/>
          </p:cNvSpPr>
          <p:nvPr>
            <p:ph type="ctrTitle"/>
          </p:nvPr>
        </p:nvSpPr>
        <p:spPr>
          <a:xfrm>
            <a:off x="3502731" y="1542402"/>
            <a:ext cx="5186842" cy="2387918"/>
          </a:xfrm>
        </p:spPr>
        <p:txBody>
          <a:bodyPr anchor="b">
            <a:normAutofit/>
          </a:bodyPr>
          <a:lstStyle/>
          <a:p>
            <a:r>
              <a:rPr lang="en-US" sz="5200" dirty="0">
                <a:solidFill>
                  <a:schemeClr val="tx2"/>
                </a:solidFill>
              </a:rPr>
              <a:t>Orientation </a:t>
            </a:r>
            <a:br>
              <a:rPr lang="en-US" sz="5200" dirty="0">
                <a:solidFill>
                  <a:schemeClr val="tx2"/>
                </a:solidFill>
              </a:rPr>
            </a:br>
            <a:r>
              <a:rPr lang="en-US" sz="5200" dirty="0">
                <a:solidFill>
                  <a:schemeClr val="tx2"/>
                </a:solidFill>
              </a:rPr>
              <a:t>for International Students</a:t>
            </a:r>
            <a:endParaRPr lang="en-CA" sz="5200" dirty="0">
              <a:solidFill>
                <a:schemeClr val="tx2"/>
              </a:solidFill>
            </a:endParaRPr>
          </a:p>
        </p:txBody>
      </p:sp>
      <p:sp>
        <p:nvSpPr>
          <p:cNvPr id="3" name="Subtitle 2">
            <a:extLst>
              <a:ext uri="{FF2B5EF4-FFF2-40B4-BE49-F238E27FC236}">
                <a16:creationId xmlns:a16="http://schemas.microsoft.com/office/drawing/2014/main" id="{DD718FEA-0DD6-EB83-FB14-C14C1A2FB271}"/>
              </a:ext>
            </a:extLst>
          </p:cNvPr>
          <p:cNvSpPr>
            <a:spLocks noGrp="1"/>
          </p:cNvSpPr>
          <p:nvPr>
            <p:ph type="subTitle" idx="1"/>
          </p:nvPr>
        </p:nvSpPr>
        <p:spPr>
          <a:xfrm>
            <a:off x="3502135" y="4001587"/>
            <a:ext cx="5188034" cy="682079"/>
          </a:xfrm>
        </p:spPr>
        <p:txBody>
          <a:bodyPr>
            <a:normAutofit/>
          </a:bodyPr>
          <a:lstStyle/>
          <a:p>
            <a:r>
              <a:rPr lang="en-US" dirty="0">
                <a:solidFill>
                  <a:schemeClr val="tx2"/>
                </a:solidFill>
              </a:rPr>
              <a:t>Stay Safe and Enjoy your Stay </a:t>
            </a:r>
            <a:endParaRPr lang="en-CA" dirty="0">
              <a:solidFill>
                <a:schemeClr val="tx2"/>
              </a:solidFill>
            </a:endParaRPr>
          </a:p>
        </p:txBody>
      </p:sp>
      <p:grpSp>
        <p:nvGrpSpPr>
          <p:cNvPr id="60" name="Group 59">
            <a:extLst>
              <a:ext uri="{FF2B5EF4-FFF2-40B4-BE49-F238E27FC236}">
                <a16:creationId xmlns:a16="http://schemas.microsoft.com/office/drawing/2014/main" id="{87F87F1B-42BA-4AC7-A4E2-41544DDB2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4155"/>
            <a:ext cx="2514948" cy="2174333"/>
            <a:chOff x="-305" y="-4155"/>
            <a:chExt cx="2514948" cy="2174333"/>
          </a:xfrm>
        </p:grpSpPr>
        <p:sp>
          <p:nvSpPr>
            <p:cNvPr id="61" name="Freeform: Shape 60">
              <a:extLst>
                <a:ext uri="{FF2B5EF4-FFF2-40B4-BE49-F238E27FC236}">
                  <a16:creationId xmlns:a16="http://schemas.microsoft.com/office/drawing/2014/main" id="{68B53067-4E48-4E71-A6A9-A8CAABAFB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Shape 61">
              <a:extLst>
                <a:ext uri="{FF2B5EF4-FFF2-40B4-BE49-F238E27FC236}">
                  <a16:creationId xmlns:a16="http://schemas.microsoft.com/office/drawing/2014/main" id="{06D1A0D3-4BB8-41D9-9CE7-2884C83F44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Shape 62">
              <a:extLst>
                <a:ext uri="{FF2B5EF4-FFF2-40B4-BE49-F238E27FC236}">
                  <a16:creationId xmlns:a16="http://schemas.microsoft.com/office/drawing/2014/main" id="{81E20F06-3B09-4B89-A36B-AB8BFBCCA5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dirty="0"/>
            </a:p>
          </p:txBody>
        </p:sp>
        <p:sp>
          <p:nvSpPr>
            <p:cNvPr id="64" name="Freeform: Shape 63">
              <a:extLst>
                <a:ext uri="{FF2B5EF4-FFF2-40B4-BE49-F238E27FC236}">
                  <a16:creationId xmlns:a16="http://schemas.microsoft.com/office/drawing/2014/main" id="{DAE6C3D7-7D5B-4926-877D-45F117BB6B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66" name="Group 65">
            <a:extLst>
              <a:ext uri="{FF2B5EF4-FFF2-40B4-BE49-F238E27FC236}">
                <a16:creationId xmlns:a16="http://schemas.microsoft.com/office/drawing/2014/main" id="{967346A5-7569-4F15-AB5D-BE3DADF192C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685727" y="4683666"/>
            <a:ext cx="2514948" cy="2174333"/>
            <a:chOff x="-305" y="-4155"/>
            <a:chExt cx="2514948" cy="2174333"/>
          </a:xfrm>
        </p:grpSpPr>
        <p:sp>
          <p:nvSpPr>
            <p:cNvPr id="67" name="Freeform: Shape 66">
              <a:extLst>
                <a:ext uri="{FF2B5EF4-FFF2-40B4-BE49-F238E27FC236}">
                  <a16:creationId xmlns:a16="http://schemas.microsoft.com/office/drawing/2014/main" id="{E1951533-A568-4765-AB1F-F71D9AFDE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Shape 67">
              <a:extLst>
                <a:ext uri="{FF2B5EF4-FFF2-40B4-BE49-F238E27FC236}">
                  <a16:creationId xmlns:a16="http://schemas.microsoft.com/office/drawing/2014/main" id="{A7214F52-4F3F-4C96-A62E-F1401D6C04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Shape 68">
              <a:extLst>
                <a:ext uri="{FF2B5EF4-FFF2-40B4-BE49-F238E27FC236}">
                  <a16:creationId xmlns:a16="http://schemas.microsoft.com/office/drawing/2014/main" id="{023146A1-291C-4FA0-AB5B-EB04D42398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dirty="0"/>
            </a:p>
          </p:txBody>
        </p:sp>
        <p:sp>
          <p:nvSpPr>
            <p:cNvPr id="70" name="Freeform: Shape 69">
              <a:extLst>
                <a:ext uri="{FF2B5EF4-FFF2-40B4-BE49-F238E27FC236}">
                  <a16:creationId xmlns:a16="http://schemas.microsoft.com/office/drawing/2014/main" id="{62977932-2B03-4899-8306-5002CEE68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279124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67847F7-CA28-0CF7-0612-4B442C71B53F}"/>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DBDEA0A6-102D-85FF-A59B-B998054D6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60B5C270-21A5-2A63-5DF1-7DECC4F2CF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1D634F8-AE86-05EB-A6AC-2ADA351112F9}"/>
              </a:ext>
            </a:extLst>
          </p:cNvPr>
          <p:cNvSpPr>
            <a:spLocks noGrp="1"/>
          </p:cNvSpPr>
          <p:nvPr>
            <p:ph type="title"/>
          </p:nvPr>
        </p:nvSpPr>
        <p:spPr>
          <a:xfrm>
            <a:off x="334297" y="1153572"/>
            <a:ext cx="3706761" cy="4461163"/>
          </a:xfrm>
        </p:spPr>
        <p:txBody>
          <a:bodyPr>
            <a:normAutofit/>
          </a:bodyPr>
          <a:lstStyle/>
          <a:p>
            <a:r>
              <a:rPr lang="en-US" dirty="0">
                <a:solidFill>
                  <a:srgbClr val="FFFFFF"/>
                </a:solidFill>
              </a:rPr>
              <a:t> Health Services</a:t>
            </a:r>
            <a:endParaRPr lang="en-CA" sz="1600" b="1" dirty="0">
              <a:solidFill>
                <a:srgbClr val="FFFFFF"/>
              </a:solidFill>
            </a:endParaRPr>
          </a:p>
        </p:txBody>
      </p:sp>
      <p:sp>
        <p:nvSpPr>
          <p:cNvPr id="22" name="Arc 21">
            <a:extLst>
              <a:ext uri="{FF2B5EF4-FFF2-40B4-BE49-F238E27FC236}">
                <a16:creationId xmlns:a16="http://schemas.microsoft.com/office/drawing/2014/main" id="{56902D56-8138-C2D5-FCF5-C25358B267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Rectangle 1">
            <a:extLst>
              <a:ext uri="{FF2B5EF4-FFF2-40B4-BE49-F238E27FC236}">
                <a16:creationId xmlns:a16="http://schemas.microsoft.com/office/drawing/2014/main" id="{211E81B8-2D28-AFDE-6D9B-17087816E70D}"/>
              </a:ext>
            </a:extLst>
          </p:cNvPr>
          <p:cNvSpPr>
            <a:spLocks noGrp="1" noChangeArrowheads="1"/>
          </p:cNvSpPr>
          <p:nvPr>
            <p:ph idx="1"/>
          </p:nvPr>
        </p:nvSpPr>
        <p:spPr bwMode="auto">
          <a:xfrm>
            <a:off x="4446588" y="703080"/>
            <a:ext cx="7263631" cy="536294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126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rPr>
              <a:t>Health Insurance for International Students BC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1" i="0" u="none" strike="noStrike" cap="none" normalizeH="0" baseline="0" dirty="0">
              <a:ln>
                <a:noFill/>
              </a:ln>
              <a:solidFill>
                <a:schemeClr val="tx1"/>
              </a:solidFill>
              <a:effectLst/>
              <a:latin typeface="Arial" panose="020B0604020202020204" pitchFamily="34" charset="0"/>
            </a:endParaRPr>
          </a:p>
          <a:p>
            <a:pPr>
              <a:lnSpc>
                <a:spcPct val="100000"/>
              </a:lnSpc>
            </a:pPr>
            <a:r>
              <a:rPr kumimoji="0" lang="en-US" altLang="en-US" sz="1600" i="0" u="none" strike="noStrike" cap="none" normalizeH="0" baseline="0" dirty="0">
                <a:ln>
                  <a:noFill/>
                </a:ln>
                <a:solidFill>
                  <a:schemeClr val="tx1"/>
                </a:solidFill>
                <a:effectLst/>
                <a:latin typeface="Arial" panose="020B0604020202020204" pitchFamily="34" charset="0"/>
              </a:rPr>
              <a:t>Medical Services Plan (MSP) Program The British Columbia (BC) Medical Services Plan (MSP) is the BC-government run public health insurance plan. </a:t>
            </a:r>
          </a:p>
          <a:p>
            <a:pPr>
              <a:lnSpc>
                <a:spcPct val="100000"/>
              </a:lnSpc>
            </a:pPr>
            <a:r>
              <a:rPr kumimoji="0" lang="en-US" altLang="en-US" sz="1600" i="0" u="none" strike="noStrike" cap="none" normalizeH="0" baseline="0" dirty="0">
                <a:ln>
                  <a:noFill/>
                </a:ln>
                <a:solidFill>
                  <a:schemeClr val="tx1"/>
                </a:solidFill>
                <a:effectLst/>
                <a:latin typeface="Arial" panose="020B0604020202020204" pitchFamily="34" charset="0"/>
              </a:rPr>
              <a:t>You are required to enrol in MSP if you will be in BC for more than 6 months. BC MSP covers doctor visits, hospital visits, and medically required services.</a:t>
            </a:r>
          </a:p>
          <a:p>
            <a:pPr>
              <a:lnSpc>
                <a:spcPct val="100000"/>
              </a:lnSpc>
            </a:pPr>
            <a:r>
              <a:rPr kumimoji="0" lang="en-US" altLang="en-US" sz="1600" i="0" u="none" strike="noStrike" cap="none" normalizeH="0" baseline="0" dirty="0">
                <a:ln>
                  <a:noFill/>
                </a:ln>
                <a:solidFill>
                  <a:schemeClr val="tx1"/>
                </a:solidFill>
                <a:effectLst/>
                <a:latin typeface="Arial" panose="020B0604020202020204" pitchFamily="34" charset="0"/>
              </a:rPr>
              <a:t>There is a 3-month waiting period to be eligible for MSP.</a:t>
            </a:r>
          </a:p>
          <a:p>
            <a:pPr>
              <a:lnSpc>
                <a:spcPct val="100000"/>
              </a:lnSpc>
            </a:pPr>
            <a:r>
              <a:rPr kumimoji="0" lang="en-US" altLang="en-US" sz="1600" i="0" u="none" strike="noStrike" cap="none" normalizeH="0" baseline="0" dirty="0">
                <a:ln>
                  <a:noFill/>
                </a:ln>
                <a:solidFill>
                  <a:schemeClr val="tx1"/>
                </a:solidFill>
                <a:effectLst/>
                <a:latin typeface="Arial" panose="020B0604020202020204" pitchFamily="34" charset="0"/>
              </a:rPr>
              <a:t>$75 health care coverage fee per month. </a:t>
            </a:r>
          </a:p>
          <a:p>
            <a:pPr>
              <a:lnSpc>
                <a:spcPct val="100000"/>
              </a:lnSpc>
            </a:pPr>
            <a:r>
              <a:rPr lang="en-US" altLang="en-US" sz="1600" dirty="0"/>
              <a:t>Y</a:t>
            </a:r>
            <a:r>
              <a:rPr kumimoji="0" lang="en-US" altLang="en-US" sz="1600" i="0" u="none" strike="noStrike" cap="none" normalizeH="0" baseline="0" dirty="0">
                <a:ln>
                  <a:noFill/>
                </a:ln>
                <a:solidFill>
                  <a:schemeClr val="tx1"/>
                </a:solidFill>
                <a:effectLst/>
                <a:latin typeface="Arial" panose="020B0604020202020204" pitchFamily="34" charset="0"/>
              </a:rPr>
              <a:t>our family members will only be charged the health care coverage fee if they also hold study permits. </a:t>
            </a:r>
          </a:p>
          <a:p>
            <a:pPr>
              <a:lnSpc>
                <a:spcPct val="100000"/>
              </a:lnSpc>
            </a:pPr>
            <a:r>
              <a:rPr kumimoji="0" lang="en-US" altLang="en-US" sz="1600" i="0" u="none" strike="noStrike" cap="none" normalizeH="0" baseline="0" dirty="0">
                <a:ln>
                  <a:noFill/>
                </a:ln>
                <a:solidFill>
                  <a:schemeClr val="tx1"/>
                </a:solidFill>
                <a:effectLst/>
                <a:latin typeface="Arial" panose="020B0604020202020204" pitchFamily="34" charset="0"/>
              </a:rPr>
              <a:t>Check the MSP website for the most up-to-date information. </a:t>
            </a:r>
          </a:p>
          <a:p>
            <a:pPr>
              <a:lnSpc>
                <a:spcPct val="100000"/>
              </a:lnSpc>
            </a:pPr>
            <a:r>
              <a:rPr kumimoji="0" lang="en-US" altLang="en-US" sz="1600" i="0" u="none" strike="noStrike" cap="none" normalizeH="0" baseline="0" dirty="0">
                <a:ln>
                  <a:noFill/>
                </a:ln>
                <a:solidFill>
                  <a:schemeClr val="tx1"/>
                </a:solidFill>
                <a:effectLst/>
                <a:latin typeface="Arial" panose="020B0604020202020204" pitchFamily="34" charset="0"/>
              </a:rPr>
              <a:t>Once processed, you will receive your BC Services Card (formerly known as “BC CareCard”) by mail. You should register for the BC Fair PharmaCare Plan, which might provide additional coverage for prescription drugs, medical devices, and pharmacy services. </a:t>
            </a:r>
          </a:p>
          <a:p>
            <a:pPr>
              <a:lnSpc>
                <a:spcPct val="100000"/>
              </a:lnSpc>
            </a:pPr>
            <a:r>
              <a:rPr kumimoji="0" lang="en-US" altLang="en-US" sz="1600" i="0" u="none" strike="noStrike" cap="none" normalizeH="0" baseline="0" dirty="0">
                <a:ln>
                  <a:noFill/>
                </a:ln>
                <a:solidFill>
                  <a:schemeClr val="tx1"/>
                </a:solidFill>
                <a:effectLst/>
                <a:latin typeface="Arial" panose="020B0604020202020204" pitchFamily="34" charset="0"/>
              </a:rPr>
              <a:t>If you will be in BC for 6 months or less, you are not eligible to apply for MSP coverage. </a:t>
            </a:r>
          </a:p>
          <a:p>
            <a:pPr>
              <a:lnSpc>
                <a:spcPct val="100000"/>
              </a:lnSpc>
            </a:pPr>
            <a:r>
              <a:rPr kumimoji="0" lang="en-US" altLang="en-US" sz="1600" i="0" u="none" strike="noStrike" cap="none" normalizeH="0" baseline="0" dirty="0">
                <a:ln>
                  <a:noFill/>
                </a:ln>
                <a:solidFill>
                  <a:schemeClr val="tx1"/>
                </a:solidFill>
                <a:effectLst/>
                <a:latin typeface="Arial" panose="020B0604020202020204" pitchFamily="34" charset="0"/>
              </a:rPr>
              <a:t>For more information, click below.</a:t>
            </a:r>
          </a:p>
          <a:p>
            <a:pPr marL="0" indent="0">
              <a:lnSpc>
                <a:spcPct val="100000"/>
              </a:lnSpc>
              <a:buNone/>
            </a:pPr>
            <a:endParaRPr kumimoji="0" lang="en-US" altLang="en-US" sz="1600" i="0" u="none" strike="noStrike" cap="none" normalizeH="0" baseline="0" dirty="0">
              <a:ln>
                <a:noFill/>
              </a:ln>
              <a:solidFill>
                <a:schemeClr val="tx1"/>
              </a:solidFill>
              <a:effectLst/>
              <a:latin typeface="Arial" panose="020B0604020202020204" pitchFamily="34" charset="0"/>
            </a:endParaRPr>
          </a:p>
          <a:p>
            <a:pPr marL="0" indent="0">
              <a:lnSpc>
                <a:spcPct val="100000"/>
              </a:lnSpc>
              <a:buNone/>
            </a:pPr>
            <a:r>
              <a:rPr kumimoji="0" lang="en-US" altLang="en-US" sz="1600" i="0" u="none" strike="noStrike" cap="none" normalizeH="0" baseline="0" dirty="0">
                <a:ln>
                  <a:noFill/>
                </a:ln>
                <a:solidFill>
                  <a:schemeClr val="tx1"/>
                </a:solidFill>
                <a:effectLst/>
                <a:latin typeface="Arial" panose="020B0604020202020204" pitchFamily="34" charset="0"/>
                <a:hlinkClick r:id="rId2"/>
              </a:rPr>
              <a:t>https://www.canada.ca/en/health-canada.html</a:t>
            </a:r>
            <a:endParaRPr kumimoji="0" lang="en-US" altLang="en-US" sz="1600" i="0" u="none" strike="noStrike" cap="none" normalizeH="0" baseline="0" dirty="0">
              <a:ln>
                <a:noFill/>
              </a:ln>
              <a:solidFill>
                <a:schemeClr val="tx1"/>
              </a:solidFill>
              <a:effectLst/>
              <a:latin typeface="Arial" panose="020B0604020202020204" pitchFamily="34" charset="0"/>
            </a:endParaRPr>
          </a:p>
          <a:p>
            <a:pPr marL="0" indent="0">
              <a:lnSpc>
                <a:spcPct val="100000"/>
              </a:lnSpc>
              <a:buNone/>
            </a:pPr>
            <a:endParaRPr kumimoji="0" lang="en-US" altLang="en-US" sz="160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377766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CE21D75-C005-90CE-6972-DCFE661EDAB4}"/>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CC25103C-F087-03B7-8ACD-2C05884634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D1F8D116-A031-FC8E-B769-73EAE32AED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72DB61D-5181-FFA1-1F52-5E95A45E22BE}"/>
              </a:ext>
            </a:extLst>
          </p:cNvPr>
          <p:cNvSpPr>
            <a:spLocks noGrp="1"/>
          </p:cNvSpPr>
          <p:nvPr>
            <p:ph type="title"/>
          </p:nvPr>
        </p:nvSpPr>
        <p:spPr>
          <a:xfrm>
            <a:off x="334297" y="1153572"/>
            <a:ext cx="3706761" cy="4461163"/>
          </a:xfrm>
        </p:spPr>
        <p:txBody>
          <a:bodyPr>
            <a:normAutofit/>
          </a:bodyPr>
          <a:lstStyle/>
          <a:p>
            <a:r>
              <a:rPr lang="en-US" dirty="0">
                <a:solidFill>
                  <a:srgbClr val="FFFFFF"/>
                </a:solidFill>
              </a:rPr>
              <a:t> Addiction &amp; Substance Use</a:t>
            </a:r>
            <a:endParaRPr lang="en-CA" sz="1600" b="1" dirty="0">
              <a:solidFill>
                <a:srgbClr val="FFFFFF"/>
              </a:solidFill>
            </a:endParaRPr>
          </a:p>
        </p:txBody>
      </p:sp>
      <p:sp>
        <p:nvSpPr>
          <p:cNvPr id="22" name="Arc 21">
            <a:extLst>
              <a:ext uri="{FF2B5EF4-FFF2-40B4-BE49-F238E27FC236}">
                <a16:creationId xmlns:a16="http://schemas.microsoft.com/office/drawing/2014/main" id="{9BB04EE5-F03C-7DAE-D6BD-23C81C8BAA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Rectangle 1">
            <a:extLst>
              <a:ext uri="{FF2B5EF4-FFF2-40B4-BE49-F238E27FC236}">
                <a16:creationId xmlns:a16="http://schemas.microsoft.com/office/drawing/2014/main" id="{22EABB42-7153-B3C6-4CFE-7EAD05385515}"/>
              </a:ext>
            </a:extLst>
          </p:cNvPr>
          <p:cNvSpPr>
            <a:spLocks noGrp="1" noChangeArrowheads="1"/>
          </p:cNvSpPr>
          <p:nvPr>
            <p:ph idx="1"/>
          </p:nvPr>
        </p:nvSpPr>
        <p:spPr bwMode="auto">
          <a:xfrm>
            <a:off x="4446588" y="87531"/>
            <a:ext cx="7263631" cy="659405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126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indent="0">
              <a:lnSpc>
                <a:spcPct val="100000"/>
              </a:lnSpc>
              <a:buNone/>
            </a:pPr>
            <a:r>
              <a:rPr lang="en-US" altLang="en-US" sz="1600" dirty="0"/>
              <a:t>If you or someone you know needs information about substances, including tobacco, alcohol, cannabis and other drugs, learn about substance use, stigma, how to get help, and the Canadian drugs and substances strategy.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hlinkClick r:id="rId2"/>
              </a:rPr>
              <a:t>https://www.canada.ca/en/health-canada/services/substance-use.html</a:t>
            </a:r>
            <a:endParaRPr kumimoji="0" lang="en-US" altLang="en-US" sz="160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dirty="0"/>
          </a:p>
          <a:p>
            <a:pPr marL="0" lvl="0" indent="0">
              <a:lnSpc>
                <a:spcPct val="100000"/>
              </a:lnSpc>
              <a:buNone/>
            </a:pPr>
            <a:r>
              <a:rPr lang="en-US" altLang="en-US" sz="1600" dirty="0"/>
              <a:t>For overdose, information on Naloxone,  and support centres across Canada.</a:t>
            </a:r>
            <a:endParaRPr kumimoji="0" lang="en-US" altLang="en-US" sz="160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dirty="0">
                <a:hlinkClick r:id="rId3"/>
              </a:rPr>
              <a:t>https://www.canada.ca/en/health-canada/services/opioids/naloxone.html</a:t>
            </a:r>
            <a:endParaRPr lang="en-US" altLang="en-US" sz="1600" dirty="0"/>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dirty="0"/>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dirty="0"/>
              <a:t>For BC, which includes places to obtain Naloxone and online training.</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dirty="0">
                <a:hlinkClick r:id="rId4"/>
              </a:rPr>
              <a:t>https://www2.gov.bc.ca/gov/content/overdose/naloxone-kit</a:t>
            </a:r>
            <a:endParaRPr lang="en-US" altLang="en-US" sz="1600" dirty="0"/>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dirty="0"/>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dirty="0">
                <a:solidFill>
                  <a:srgbClr val="C00000"/>
                </a:solidFill>
              </a:rPr>
              <a:t>London Drugs </a:t>
            </a:r>
            <a:r>
              <a:rPr lang="en-US" altLang="en-US" sz="1600">
                <a:solidFill>
                  <a:srgbClr val="C00000"/>
                </a:solidFill>
              </a:rPr>
              <a:t>is within </a:t>
            </a:r>
            <a:r>
              <a:rPr lang="en-US" altLang="en-US" sz="1600" dirty="0">
                <a:solidFill>
                  <a:srgbClr val="C00000"/>
                </a:solidFill>
              </a:rPr>
              <a:t>walking distance of the school, City Market Pharmacy is only 2 blocks away, and Shoppers Drug Mart is only 6 blocks away</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dirty="0"/>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b="1" dirty="0"/>
              <a:t>Sound Body Sound Mind</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dirty="0"/>
              <a:t>Sports and recreational activities provide a great opportunities to not only enhance your health but also meet new people.</a:t>
            </a:r>
          </a:p>
          <a:p>
            <a:pPr>
              <a:lnSpc>
                <a:spcPct val="100000"/>
              </a:lnSpc>
            </a:pPr>
            <a:r>
              <a:rPr lang="en-US" altLang="en-US" sz="1600" b="1" dirty="0"/>
              <a:t>City of Vancouver</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dirty="0">
                <a:hlinkClick r:id="rId5"/>
              </a:rPr>
              <a:t>https://vancouver.ca/parks-recreation-culture/fitness-and-sport-activities.aspx</a:t>
            </a:r>
            <a:endParaRPr lang="en-US" altLang="en-US" sz="1600" dirty="0"/>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dirty="0"/>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b="1" dirty="0"/>
              <a:t>•   North Vancouver</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dirty="0">
                <a:hlinkClick r:id="rId6"/>
              </a:rPr>
              <a:t>https://www.nvrc.ca/</a:t>
            </a:r>
            <a:endParaRPr lang="en-US" altLang="en-US" sz="1600" dirty="0"/>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dirty="0"/>
          </a:p>
          <a:p>
            <a:pPr>
              <a:lnSpc>
                <a:spcPct val="100000"/>
              </a:lnSpc>
            </a:pPr>
            <a:r>
              <a:rPr lang="en-US" altLang="en-US" sz="1600" b="1" dirty="0"/>
              <a:t>West Vancouver</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dirty="0">
                <a:hlinkClick r:id="rId7"/>
              </a:rPr>
              <a:t>https://westvancouver.ca/parks-recreation/recreation-programs-services/recreation-activities/health-fitness</a:t>
            </a:r>
            <a:endParaRPr lang="en-US" altLang="en-US" sz="1600" dirty="0"/>
          </a:p>
        </p:txBody>
      </p:sp>
    </p:spTree>
    <p:extLst>
      <p:ext uri="{BB962C8B-B14F-4D97-AF65-F5344CB8AC3E}">
        <p14:creationId xmlns:p14="http://schemas.microsoft.com/office/powerpoint/2010/main" val="3187753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C9D250F-9C76-1AAF-0C9B-1EF626B98DAC}"/>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3957F5CC-4BD9-77C8-36D6-C7CCB001D7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02C6DC34-38E4-7E4B-4076-1489F222E7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199AAEF-9C62-1078-9FC6-6168A385F9B2}"/>
              </a:ext>
            </a:extLst>
          </p:cNvPr>
          <p:cNvSpPr>
            <a:spLocks noGrp="1"/>
          </p:cNvSpPr>
          <p:nvPr>
            <p:ph type="title"/>
          </p:nvPr>
        </p:nvSpPr>
        <p:spPr>
          <a:xfrm>
            <a:off x="334297" y="1153572"/>
            <a:ext cx="3706761" cy="4461163"/>
          </a:xfrm>
        </p:spPr>
        <p:txBody>
          <a:bodyPr>
            <a:normAutofit/>
          </a:bodyPr>
          <a:lstStyle/>
          <a:p>
            <a:r>
              <a:rPr lang="en-US" b="1" dirty="0">
                <a:solidFill>
                  <a:srgbClr val="FFFFFF"/>
                </a:solidFill>
              </a:rPr>
              <a:t>Emergency &amp; Critical Incidents</a:t>
            </a:r>
            <a:endParaRPr lang="en-CA" b="1" dirty="0">
              <a:solidFill>
                <a:srgbClr val="FFFFFF"/>
              </a:solidFill>
            </a:endParaRPr>
          </a:p>
        </p:txBody>
      </p:sp>
      <p:sp>
        <p:nvSpPr>
          <p:cNvPr id="22" name="Arc 21">
            <a:extLst>
              <a:ext uri="{FF2B5EF4-FFF2-40B4-BE49-F238E27FC236}">
                <a16:creationId xmlns:a16="http://schemas.microsoft.com/office/drawing/2014/main" id="{140084D8-D196-AE09-ABB1-9924592D0E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Rectangle 1">
            <a:extLst>
              <a:ext uri="{FF2B5EF4-FFF2-40B4-BE49-F238E27FC236}">
                <a16:creationId xmlns:a16="http://schemas.microsoft.com/office/drawing/2014/main" id="{74F15F76-F2D1-66E7-4CD2-072500DACC5C}"/>
              </a:ext>
            </a:extLst>
          </p:cNvPr>
          <p:cNvSpPr>
            <a:spLocks noGrp="1" noChangeArrowheads="1"/>
          </p:cNvSpPr>
          <p:nvPr>
            <p:ph idx="1"/>
          </p:nvPr>
        </p:nvSpPr>
        <p:spPr bwMode="auto">
          <a:xfrm>
            <a:off x="4446588" y="210638"/>
            <a:ext cx="7263631" cy="63478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126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In case of an emergency such as a fire or earthquake, there are large and easily visible Exit lit-up signs inside the premises as well as the main hallway. Keep calm and follow the Exit signs. We have not had a single incident since we moved in, but it is wise to be ready.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i="0" u="none" strike="noStrike" cap="none" normalizeH="0" baseline="0" dirty="0">
              <a:ln>
                <a:noFill/>
              </a:ln>
              <a:solidFill>
                <a:schemeClr val="tx1"/>
              </a:solidFill>
              <a:effectLst/>
              <a:latin typeface="Arial" panose="020B0604020202020204" pitchFamily="34" charset="0"/>
            </a:endParaRPr>
          </a:p>
          <a:p>
            <a:pPr>
              <a:lnSpc>
                <a:spcPct val="100000"/>
              </a:lnSpc>
            </a:pPr>
            <a:r>
              <a:rPr kumimoji="0" lang="en-US" altLang="en-US" sz="1600" i="0" u="none" strike="noStrike" cap="none" normalizeH="0" baseline="0" dirty="0">
                <a:ln>
                  <a:noFill/>
                </a:ln>
                <a:solidFill>
                  <a:schemeClr val="tx1"/>
                </a:solidFill>
                <a:effectLst/>
                <a:latin typeface="Arial" panose="020B0604020202020204" pitchFamily="34" charset="0"/>
              </a:rPr>
              <a:t>There is a First Aid kit box inside the premises that can be used for minor injuries or before paramedics arrive. </a:t>
            </a:r>
          </a:p>
          <a:p>
            <a:pPr>
              <a:lnSpc>
                <a:spcPct val="100000"/>
              </a:lnSpc>
            </a:pPr>
            <a:r>
              <a:rPr kumimoji="0" lang="en-US" altLang="en-US" sz="1600" i="0" u="none" strike="noStrike" cap="none" normalizeH="0" baseline="0" dirty="0">
                <a:ln>
                  <a:noFill/>
                </a:ln>
                <a:solidFill>
                  <a:schemeClr val="tx1"/>
                </a:solidFill>
                <a:effectLst/>
                <a:latin typeface="Arial" panose="020B0604020202020204" pitchFamily="34" charset="0"/>
              </a:rPr>
              <a:t>911 is the number for immediate threat or danger. </a:t>
            </a:r>
          </a:p>
          <a:p>
            <a:pPr>
              <a:lnSpc>
                <a:spcPct val="100000"/>
              </a:lnSpc>
            </a:pPr>
            <a:r>
              <a:rPr kumimoji="0" lang="en-US" altLang="en-US" sz="1600" i="0" u="none" strike="noStrike" cap="none" normalizeH="0" baseline="0" dirty="0">
                <a:ln>
                  <a:noFill/>
                </a:ln>
                <a:solidFill>
                  <a:schemeClr val="tx1"/>
                </a:solidFill>
                <a:effectLst/>
                <a:latin typeface="Arial" panose="020B0604020202020204" pitchFamily="34" charset="0"/>
              </a:rPr>
              <a:t>There is a medical clinic right across from the building and two more just a couple of blocks away. </a:t>
            </a:r>
          </a:p>
          <a:p>
            <a:pPr>
              <a:lnSpc>
                <a:spcPct val="100000"/>
              </a:lnSpc>
            </a:pPr>
            <a:r>
              <a:rPr lang="en-US" altLang="en-US" sz="1600" dirty="0"/>
              <a:t>The</a:t>
            </a:r>
            <a:r>
              <a:rPr kumimoji="0" lang="en-US" altLang="en-US" sz="1600" i="0" u="none" strike="noStrike" cap="none" normalizeH="0" baseline="0" dirty="0">
                <a:ln>
                  <a:noFill/>
                </a:ln>
                <a:solidFill>
                  <a:schemeClr val="tx1"/>
                </a:solidFill>
                <a:effectLst/>
                <a:latin typeface="Arial" panose="020B0604020202020204" pitchFamily="34" charset="0"/>
              </a:rPr>
              <a:t> hospital is 6 blocks away on East 13th street. </a:t>
            </a:r>
          </a:p>
          <a:p>
            <a:pPr>
              <a:lnSpc>
                <a:spcPct val="100000"/>
              </a:lnSpc>
            </a:pPr>
            <a:r>
              <a:rPr kumimoji="0" lang="en-US" altLang="en-US" sz="1600" i="0" u="none" strike="noStrike" cap="none" normalizeH="0" baseline="0" dirty="0">
                <a:ln>
                  <a:noFill/>
                </a:ln>
                <a:solidFill>
                  <a:schemeClr val="tx1"/>
                </a:solidFill>
                <a:effectLst/>
                <a:latin typeface="Arial" panose="020B0604020202020204" pitchFamily="34" charset="0"/>
              </a:rPr>
              <a:t>Should you face a severe physical problem, such as chest pains, inform us immediately.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i="0" u="none" strike="noStrike" cap="none" normalizeH="0" baseline="0" dirty="0">
              <a:ln>
                <a:noFill/>
              </a:ln>
              <a:solidFill>
                <a:schemeClr val="tx1"/>
              </a:solidFill>
              <a:effectLst/>
              <a:latin typeface="Arial" panose="020B0604020202020204" pitchFamily="34" charset="0"/>
            </a:endParaRPr>
          </a:p>
          <a:p>
            <a:pPr>
              <a:lnSpc>
                <a:spcPct val="100000"/>
              </a:lnSpc>
            </a:pPr>
            <a:r>
              <a:rPr kumimoji="0" lang="en-US" altLang="en-US" sz="1600" i="0" u="none" strike="noStrike" cap="none" normalizeH="0" baseline="0" dirty="0">
                <a:ln>
                  <a:noFill/>
                </a:ln>
                <a:solidFill>
                  <a:schemeClr val="tx1"/>
                </a:solidFill>
                <a:effectLst/>
                <a:latin typeface="Arial" panose="020B0604020202020204" pitchFamily="34" charset="0"/>
              </a:rPr>
              <a:t>The link below provides more safety measures.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hlinkClick r:id="rId2"/>
              </a:rPr>
              <a:t>https://www2.gov.bc.ca/gov/content/safety/emergency-management/preparedbc/make-your-plan</a:t>
            </a:r>
            <a:endParaRPr kumimoji="0" lang="en-US" altLang="en-US" sz="160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rPr>
              <a:t>Crisis Support 24/7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Get help if you or someone else is in immediate danger, or at risk of harming yourself or others. </a:t>
            </a:r>
          </a:p>
          <a:p>
            <a:pPr>
              <a:lnSpc>
                <a:spcPct val="100000"/>
              </a:lnSpc>
            </a:pPr>
            <a:r>
              <a:rPr kumimoji="0" lang="en-US" altLang="en-US" sz="1600" i="0" u="none" strike="noStrike" cap="none" normalizeH="0" baseline="0" dirty="0">
                <a:ln>
                  <a:noFill/>
                </a:ln>
                <a:solidFill>
                  <a:schemeClr val="tx1"/>
                </a:solidFill>
                <a:effectLst/>
                <a:latin typeface="Arial" panose="020B0604020202020204" pitchFamily="34" charset="0"/>
              </a:rPr>
              <a:t>Call 911 or visit your nearest emergency room. </a:t>
            </a:r>
          </a:p>
          <a:p>
            <a:pPr>
              <a:lnSpc>
                <a:spcPct val="100000"/>
              </a:lnSpc>
            </a:pPr>
            <a:r>
              <a:rPr kumimoji="0" lang="en-US" altLang="en-US" sz="1600" i="0" u="none" strike="noStrike" cap="none" normalizeH="0" baseline="0" dirty="0">
                <a:ln>
                  <a:noFill/>
                </a:ln>
                <a:solidFill>
                  <a:schemeClr val="tx1"/>
                </a:solidFill>
                <a:effectLst/>
                <a:latin typeface="Arial" panose="020B0604020202020204" pitchFamily="34" charset="0"/>
              </a:rPr>
              <a:t>Call or text 988 toll-free any time to reach the 988 Suicide Crisis Helpline.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   Chat online with a crisis responder at Crisis Centre BC during select hours.</a:t>
            </a:r>
          </a:p>
        </p:txBody>
      </p:sp>
    </p:spTree>
    <p:extLst>
      <p:ext uri="{BB962C8B-B14F-4D97-AF65-F5344CB8AC3E}">
        <p14:creationId xmlns:p14="http://schemas.microsoft.com/office/powerpoint/2010/main" val="2976669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ED41B87-28D2-2B9D-70CC-A34E2EC1010D}"/>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0078485A-8003-872E-DF4A-3836DBE102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BB9EBC99-FB40-C7F3-FE2C-EDB8A28869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9934E96-F40D-8E1F-39A5-A0D300D87674}"/>
              </a:ext>
            </a:extLst>
          </p:cNvPr>
          <p:cNvSpPr>
            <a:spLocks noGrp="1"/>
          </p:cNvSpPr>
          <p:nvPr>
            <p:ph type="title"/>
          </p:nvPr>
        </p:nvSpPr>
        <p:spPr>
          <a:xfrm>
            <a:off x="334297" y="1153572"/>
            <a:ext cx="3706761" cy="4461163"/>
          </a:xfrm>
        </p:spPr>
        <p:txBody>
          <a:bodyPr>
            <a:normAutofit/>
          </a:bodyPr>
          <a:lstStyle/>
          <a:p>
            <a:r>
              <a:rPr lang="en-US" b="1" dirty="0">
                <a:solidFill>
                  <a:srgbClr val="FFFFFF"/>
                </a:solidFill>
              </a:rPr>
              <a:t>Integration Supports for International Students </a:t>
            </a:r>
            <a:endParaRPr lang="en-CA" b="1" dirty="0">
              <a:solidFill>
                <a:srgbClr val="FFFFFF"/>
              </a:solidFill>
            </a:endParaRPr>
          </a:p>
        </p:txBody>
      </p:sp>
      <p:sp>
        <p:nvSpPr>
          <p:cNvPr id="22" name="Arc 21">
            <a:extLst>
              <a:ext uri="{FF2B5EF4-FFF2-40B4-BE49-F238E27FC236}">
                <a16:creationId xmlns:a16="http://schemas.microsoft.com/office/drawing/2014/main" id="{25BDD732-7EAD-22E8-AB79-B2523FFD4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Rectangle 1">
            <a:extLst>
              <a:ext uri="{FF2B5EF4-FFF2-40B4-BE49-F238E27FC236}">
                <a16:creationId xmlns:a16="http://schemas.microsoft.com/office/drawing/2014/main" id="{B3ABD36C-DB17-CCED-38F3-966ACFC548AB}"/>
              </a:ext>
            </a:extLst>
          </p:cNvPr>
          <p:cNvSpPr>
            <a:spLocks noGrp="1" noChangeArrowheads="1"/>
          </p:cNvSpPr>
          <p:nvPr>
            <p:ph idx="1"/>
          </p:nvPr>
        </p:nvSpPr>
        <p:spPr bwMode="auto">
          <a:xfrm>
            <a:off x="4446588" y="333751"/>
            <a:ext cx="7263631" cy="610161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126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algn="l" defTabSz="914400" rtl="0" eaLnBrk="0" fontAlgn="base" latinLnBrk="0" hangingPunct="0">
              <a:lnSpc>
                <a:spcPct val="100000"/>
              </a:lnSpc>
              <a:spcBef>
                <a:spcPct val="0"/>
              </a:spcBef>
              <a:spcAft>
                <a:spcPct val="0"/>
              </a:spcAft>
              <a:buClrTx/>
              <a:buSzTx/>
              <a:tabLst/>
            </a:pPr>
            <a:r>
              <a:rPr kumimoji="0" lang="en-US" altLang="en-US" sz="1600" b="1" i="0" u="none" strike="noStrike" cap="none" normalizeH="0" baseline="0" dirty="0">
                <a:ln>
                  <a:noFill/>
                </a:ln>
                <a:solidFill>
                  <a:schemeClr val="tx1"/>
                </a:solidFill>
                <a:effectLst/>
                <a:latin typeface="Arial" panose="020B0604020202020204" pitchFamily="34" charset="0"/>
              </a:rPr>
              <a:t>Free Support to LIVE &amp; WORK in British Columbia</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6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600" b="1" i="0" u="none" strike="noStrike" cap="none" normalizeH="0" baseline="0" dirty="0">
                <a:ln>
                  <a:noFill/>
                </a:ln>
                <a:solidFill>
                  <a:schemeClr val="tx1"/>
                </a:solidFill>
                <a:effectLst/>
                <a:latin typeface="Arial" panose="020B0604020202020204" pitchFamily="34" charset="0"/>
              </a:rPr>
              <a:t>The Support Programs include:</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600" i="0" u="none" strike="noStrike" cap="none" normalizeH="0" baseline="0" dirty="0">
              <a:ln>
                <a:noFill/>
              </a:ln>
              <a:solidFill>
                <a:schemeClr val="tx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r>
              <a:rPr kumimoji="0" lang="en-US" altLang="en-US" sz="1600" i="0" u="none" strike="noStrike" cap="none" normalizeH="0" baseline="0" dirty="0">
                <a:ln>
                  <a:noFill/>
                </a:ln>
                <a:solidFill>
                  <a:schemeClr val="tx1"/>
                </a:solidFill>
                <a:effectLst/>
                <a:latin typeface="Arial" panose="020B0604020202020204" pitchFamily="34" charset="0"/>
              </a:rPr>
              <a:t>Programs for Newcomers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600" i="0" u="none" strike="noStrike" cap="none" normalizeH="0" baseline="0" dirty="0">
              <a:ln>
                <a:noFill/>
              </a:ln>
              <a:solidFill>
                <a:schemeClr val="tx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r>
              <a:rPr kumimoji="0" lang="en-US" altLang="en-US" sz="1600" i="0" u="none" strike="noStrike" cap="none" normalizeH="0" baseline="0" dirty="0">
                <a:ln>
                  <a:noFill/>
                </a:ln>
                <a:solidFill>
                  <a:schemeClr val="tx1"/>
                </a:solidFill>
                <a:effectLst/>
                <a:latin typeface="Arial" panose="020B0604020202020204" pitchFamily="34" charset="0"/>
              </a:rPr>
              <a:t>Programs for International Students</a:t>
            </a:r>
          </a:p>
          <a:p>
            <a:pPr marR="0" lvl="0" algn="l" defTabSz="914400" rtl="0" eaLnBrk="0" fontAlgn="base" latinLnBrk="0" hangingPunct="0">
              <a:lnSpc>
                <a:spcPct val="100000"/>
              </a:lnSpc>
              <a:spcBef>
                <a:spcPct val="0"/>
              </a:spcBef>
              <a:spcAft>
                <a:spcPct val="0"/>
              </a:spcAft>
              <a:buClrTx/>
              <a:buSzTx/>
              <a:tabLst/>
            </a:pPr>
            <a:endParaRPr kumimoji="0" lang="en-US" altLang="en-US" sz="1600" i="0" u="none" strike="noStrike" cap="none" normalizeH="0" baseline="0" dirty="0">
              <a:ln>
                <a:noFill/>
              </a:ln>
              <a:solidFill>
                <a:schemeClr val="tx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r>
              <a:rPr kumimoji="0" lang="en-US" altLang="en-US" sz="1600" i="0" u="none" strike="noStrike" cap="none" normalizeH="0" baseline="0" dirty="0">
                <a:ln>
                  <a:noFill/>
                </a:ln>
                <a:solidFill>
                  <a:schemeClr val="tx1"/>
                </a:solidFill>
                <a:effectLst/>
                <a:latin typeface="Arial" panose="020B0604020202020204" pitchFamily="34" charset="0"/>
              </a:rPr>
              <a:t>Programs for Youth &amp; Children</a:t>
            </a:r>
          </a:p>
          <a:p>
            <a:pPr marR="0" lvl="0" algn="l" defTabSz="914400" rtl="0" eaLnBrk="0" fontAlgn="base" latinLnBrk="0" hangingPunct="0">
              <a:lnSpc>
                <a:spcPct val="100000"/>
              </a:lnSpc>
              <a:spcBef>
                <a:spcPct val="0"/>
              </a:spcBef>
              <a:spcAft>
                <a:spcPct val="0"/>
              </a:spcAft>
              <a:buClrTx/>
              <a:buSzTx/>
              <a:tabLst/>
            </a:pPr>
            <a:endParaRPr kumimoji="0" lang="en-US" altLang="en-US" sz="1600" i="0" u="none" strike="noStrike" cap="none" normalizeH="0" baseline="0" dirty="0">
              <a:ln>
                <a:noFill/>
              </a:ln>
              <a:solidFill>
                <a:schemeClr val="tx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r>
              <a:rPr kumimoji="0" lang="en-US" altLang="en-US" sz="1600" i="0" u="none" strike="noStrike" cap="none" normalizeH="0" baseline="0" dirty="0">
                <a:ln>
                  <a:noFill/>
                </a:ln>
                <a:solidFill>
                  <a:schemeClr val="tx1"/>
                </a:solidFill>
                <a:effectLst/>
                <a:latin typeface="Arial" panose="020B0604020202020204" pitchFamily="34" charset="0"/>
              </a:rPr>
              <a:t>Programs for Senior Citizens</a:t>
            </a:r>
          </a:p>
          <a:p>
            <a:pPr marR="0" lvl="0" algn="l" defTabSz="914400" rtl="0" eaLnBrk="0" fontAlgn="base" latinLnBrk="0" hangingPunct="0">
              <a:lnSpc>
                <a:spcPct val="100000"/>
              </a:lnSpc>
              <a:spcBef>
                <a:spcPct val="0"/>
              </a:spcBef>
              <a:spcAft>
                <a:spcPct val="0"/>
              </a:spcAft>
              <a:buClrTx/>
              <a:buSzTx/>
              <a:tabLst/>
            </a:pPr>
            <a:endParaRPr kumimoji="0" lang="en-US" altLang="en-US" sz="1600" i="0" u="none" strike="noStrike" cap="none" normalizeH="0" baseline="0" dirty="0">
              <a:ln>
                <a:noFill/>
              </a:ln>
              <a:solidFill>
                <a:schemeClr val="tx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r>
              <a:rPr kumimoji="0" lang="en-US" altLang="en-US" sz="1600" i="0" u="none" strike="noStrike" cap="none" normalizeH="0" baseline="0" dirty="0">
                <a:ln>
                  <a:noFill/>
                </a:ln>
                <a:solidFill>
                  <a:schemeClr val="tx1"/>
                </a:solidFill>
                <a:effectLst/>
                <a:latin typeface="Arial" panose="020B0604020202020204" pitchFamily="34" charset="0"/>
              </a:rPr>
              <a:t>Programs for Women</a:t>
            </a:r>
          </a:p>
          <a:p>
            <a:pPr marR="0" lvl="0" algn="l" defTabSz="914400" rtl="0" eaLnBrk="0" fontAlgn="base" latinLnBrk="0" hangingPunct="0">
              <a:lnSpc>
                <a:spcPct val="100000"/>
              </a:lnSpc>
              <a:spcBef>
                <a:spcPct val="0"/>
              </a:spcBef>
              <a:spcAft>
                <a:spcPct val="0"/>
              </a:spcAft>
              <a:buClrTx/>
              <a:buSzTx/>
              <a:tabLst/>
            </a:pPr>
            <a:endParaRPr kumimoji="0" lang="en-US" altLang="en-US" sz="1600" i="0" u="none" strike="noStrike" cap="none" normalizeH="0" baseline="0" dirty="0">
              <a:ln>
                <a:noFill/>
              </a:ln>
              <a:solidFill>
                <a:schemeClr val="tx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r>
              <a:rPr kumimoji="0" lang="en-US" altLang="en-US" sz="1600" i="0" u="none" strike="noStrike" cap="none" normalizeH="0" baseline="0" dirty="0">
                <a:ln>
                  <a:noFill/>
                </a:ln>
                <a:solidFill>
                  <a:schemeClr val="tx1"/>
                </a:solidFill>
                <a:effectLst/>
                <a:latin typeface="Arial" panose="020B0604020202020204" pitchFamily="34" charset="0"/>
              </a:rPr>
              <a:t>Programs for Indigenous People</a:t>
            </a:r>
          </a:p>
          <a:p>
            <a:pPr marR="0" lvl="0" algn="l" defTabSz="914400" rtl="0" eaLnBrk="0" fontAlgn="base" latinLnBrk="0" hangingPunct="0">
              <a:lnSpc>
                <a:spcPct val="100000"/>
              </a:lnSpc>
              <a:spcBef>
                <a:spcPct val="0"/>
              </a:spcBef>
              <a:spcAft>
                <a:spcPct val="0"/>
              </a:spcAft>
              <a:buClrTx/>
              <a:buSzTx/>
              <a:tabLst/>
            </a:pPr>
            <a:endParaRPr kumimoji="0" lang="en-US" altLang="en-US" sz="1600" i="0" u="none" strike="noStrike" cap="none" normalizeH="0" baseline="0" dirty="0">
              <a:ln>
                <a:noFill/>
              </a:ln>
              <a:solidFill>
                <a:schemeClr val="tx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r>
              <a:rPr kumimoji="0" lang="en-US" altLang="en-US" sz="1600" i="0" u="none" strike="noStrike" cap="none" normalizeH="0" baseline="0" dirty="0">
                <a:ln>
                  <a:noFill/>
                </a:ln>
                <a:solidFill>
                  <a:schemeClr val="tx1"/>
                </a:solidFill>
                <a:effectLst/>
                <a:latin typeface="Arial" panose="020B0604020202020204" pitchFamily="34" charset="0"/>
              </a:rPr>
              <a:t>Programs for Persons with Disabilities</a:t>
            </a:r>
          </a:p>
          <a:p>
            <a:pPr marR="0" lvl="0" algn="l" defTabSz="914400" rtl="0" eaLnBrk="0" fontAlgn="base" latinLnBrk="0" hangingPunct="0">
              <a:lnSpc>
                <a:spcPct val="100000"/>
              </a:lnSpc>
              <a:spcBef>
                <a:spcPct val="0"/>
              </a:spcBef>
              <a:spcAft>
                <a:spcPct val="0"/>
              </a:spcAft>
              <a:buClrTx/>
              <a:buSzTx/>
              <a:tabLst/>
            </a:pPr>
            <a:endParaRPr kumimoji="0" lang="en-US" altLang="en-US" sz="1600" i="0" u="none" strike="noStrike" cap="none" normalizeH="0" baseline="0" dirty="0">
              <a:ln>
                <a:noFill/>
              </a:ln>
              <a:solidFill>
                <a:schemeClr val="tx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r>
              <a:rPr kumimoji="0" lang="en-US" altLang="en-US" sz="1600" i="0" u="none" strike="noStrike" cap="none" normalizeH="0" baseline="0" dirty="0">
                <a:ln>
                  <a:noFill/>
                </a:ln>
                <a:solidFill>
                  <a:schemeClr val="tx1"/>
                </a:solidFill>
                <a:effectLst/>
                <a:latin typeface="Arial" panose="020B0604020202020204" pitchFamily="34" charset="0"/>
              </a:rPr>
              <a:t>Other Programs</a:t>
            </a:r>
          </a:p>
          <a:p>
            <a:pPr marR="0" lvl="0" algn="l" defTabSz="914400" rtl="0" eaLnBrk="0" fontAlgn="base" latinLnBrk="0" hangingPunct="0">
              <a:lnSpc>
                <a:spcPct val="100000"/>
              </a:lnSpc>
              <a:spcBef>
                <a:spcPct val="0"/>
              </a:spcBef>
              <a:spcAft>
                <a:spcPct val="0"/>
              </a:spcAft>
              <a:buClrTx/>
              <a:buSzTx/>
              <a:tabLst/>
            </a:pPr>
            <a:endParaRPr lang="en-US" altLang="en-US" sz="1600" dirty="0"/>
          </a:p>
          <a:p>
            <a:pPr marR="0" lvl="0" algn="l" defTabSz="914400" rtl="0" eaLnBrk="0" fontAlgn="base" latinLnBrk="0" hangingPunct="0">
              <a:lnSpc>
                <a:spcPct val="100000"/>
              </a:lnSpc>
              <a:spcBef>
                <a:spcPct val="0"/>
              </a:spcBef>
              <a:spcAft>
                <a:spcPct val="0"/>
              </a:spcAft>
              <a:buClrTx/>
              <a:buSzTx/>
              <a:tabLst/>
            </a:pPr>
            <a:r>
              <a:rPr kumimoji="0" lang="en-US" altLang="en-US" sz="1600" i="0" u="none" strike="noStrike" cap="none" normalizeH="0" baseline="0" dirty="0">
                <a:ln>
                  <a:noFill/>
                </a:ln>
                <a:solidFill>
                  <a:schemeClr val="tx1"/>
                </a:solidFill>
                <a:effectLst/>
                <a:latin typeface="Arial" panose="020B0604020202020204" pitchFamily="34" charset="0"/>
              </a:rPr>
              <a:t>Click below for more details. </a:t>
            </a:r>
          </a:p>
          <a:p>
            <a:pPr marR="0" lvl="0" algn="l" defTabSz="914400" rtl="0" eaLnBrk="0" fontAlgn="base" latinLnBrk="0" hangingPunct="0">
              <a:lnSpc>
                <a:spcPct val="100000"/>
              </a:lnSpc>
              <a:spcBef>
                <a:spcPct val="0"/>
              </a:spcBef>
              <a:spcAft>
                <a:spcPct val="0"/>
              </a:spcAft>
              <a:buClrTx/>
              <a:buSzTx/>
              <a:tabLst/>
            </a:pPr>
            <a:endParaRPr lang="en-US" altLang="en-US" sz="1600" dirty="0"/>
          </a:p>
          <a:p>
            <a:pPr>
              <a:lnSpc>
                <a:spcPct val="100000"/>
              </a:lnSpc>
            </a:pPr>
            <a:r>
              <a:rPr lang="en-US" altLang="en-US" sz="1600" b="1" dirty="0">
                <a:hlinkClick r:id="rId2"/>
              </a:rPr>
              <a:t>https://pics.bc.ca/</a:t>
            </a:r>
            <a:endParaRPr lang="en-US" altLang="en-US" sz="1600" b="1" dirty="0"/>
          </a:p>
          <a:p>
            <a:pPr marR="0" lvl="0" algn="l" defTabSz="914400" rtl="0" eaLnBrk="0" fontAlgn="base" latinLnBrk="0" hangingPunct="0">
              <a:lnSpc>
                <a:spcPct val="100000"/>
              </a:lnSpc>
              <a:spcBef>
                <a:spcPct val="0"/>
              </a:spcBef>
              <a:spcAft>
                <a:spcPct val="0"/>
              </a:spcAft>
              <a:buClrTx/>
              <a:buSzTx/>
              <a:tabLst/>
            </a:pPr>
            <a:endParaRPr kumimoji="0" lang="en-US" altLang="en-US" sz="160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46154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D3B3383-20F6-98F0-759E-038E1A6CE134}"/>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82541915-B6D4-C0B6-DB6A-04B84EBC2A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4DE6E1ED-3285-94D8-CD90-B0B7B20324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5387BB0-8F0B-4591-7CDC-4C2DE169E657}"/>
              </a:ext>
            </a:extLst>
          </p:cNvPr>
          <p:cNvSpPr>
            <a:spLocks noGrp="1"/>
          </p:cNvSpPr>
          <p:nvPr>
            <p:ph type="title"/>
          </p:nvPr>
        </p:nvSpPr>
        <p:spPr>
          <a:xfrm>
            <a:off x="334297" y="1153572"/>
            <a:ext cx="3706761" cy="4461163"/>
          </a:xfrm>
        </p:spPr>
        <p:txBody>
          <a:bodyPr>
            <a:normAutofit/>
          </a:bodyPr>
          <a:lstStyle/>
          <a:p>
            <a:r>
              <a:rPr lang="en-CA" b="1" dirty="0">
                <a:solidFill>
                  <a:srgbClr val="FFFFFF"/>
                </a:solidFill>
              </a:rPr>
              <a:t>Other Resources</a:t>
            </a:r>
            <a:br>
              <a:rPr lang="en-CA" b="1" dirty="0">
                <a:solidFill>
                  <a:srgbClr val="FFFFFF"/>
                </a:solidFill>
              </a:rPr>
            </a:br>
            <a:endParaRPr lang="en-CA" b="1" dirty="0">
              <a:solidFill>
                <a:srgbClr val="FFFFFF"/>
              </a:solidFill>
            </a:endParaRPr>
          </a:p>
        </p:txBody>
      </p:sp>
      <p:sp>
        <p:nvSpPr>
          <p:cNvPr id="22" name="Arc 21">
            <a:extLst>
              <a:ext uri="{FF2B5EF4-FFF2-40B4-BE49-F238E27FC236}">
                <a16:creationId xmlns:a16="http://schemas.microsoft.com/office/drawing/2014/main" id="{AF513F28-847A-2756-8B64-68BA9F3529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Rectangle 1">
            <a:extLst>
              <a:ext uri="{FF2B5EF4-FFF2-40B4-BE49-F238E27FC236}">
                <a16:creationId xmlns:a16="http://schemas.microsoft.com/office/drawing/2014/main" id="{F22D53A8-34E8-BDFD-0185-73615F67A39C}"/>
              </a:ext>
            </a:extLst>
          </p:cNvPr>
          <p:cNvSpPr>
            <a:spLocks noGrp="1" noChangeArrowheads="1"/>
          </p:cNvSpPr>
          <p:nvPr>
            <p:ph idx="1"/>
          </p:nvPr>
        </p:nvSpPr>
        <p:spPr bwMode="auto">
          <a:xfrm>
            <a:off x="4446588" y="87533"/>
            <a:ext cx="7263631" cy="659405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126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dirty="0"/>
          </a:p>
          <a:p>
            <a:pPr marL="0" marR="0" lvl="0" indent="0" algn="l" defTabSz="914400" rtl="0" eaLnBrk="0" fontAlgn="base" latinLnBrk="0" hangingPunct="0">
              <a:lnSpc>
                <a:spcPct val="150000"/>
              </a:lnSpc>
              <a:spcBef>
                <a:spcPct val="0"/>
              </a:spcBef>
              <a:spcAft>
                <a:spcPct val="0"/>
              </a:spcAft>
              <a:buClrTx/>
              <a:buSzTx/>
              <a:buFontTx/>
              <a:buNone/>
              <a:tabLst/>
            </a:pPr>
            <a:r>
              <a:rPr lang="en-US" altLang="en-US" sz="1600" dirty="0"/>
              <a:t>•  WelcomeBC – detailed information about the many resources available for newcomers to BC</a:t>
            </a:r>
          </a:p>
          <a:p>
            <a:pPr marL="0" marR="0" lvl="0" indent="0" algn="l" defTabSz="914400" rtl="0" eaLnBrk="0" fontAlgn="base" latinLnBrk="0" hangingPunct="0">
              <a:lnSpc>
                <a:spcPct val="150000"/>
              </a:lnSpc>
              <a:spcBef>
                <a:spcPct val="0"/>
              </a:spcBef>
              <a:spcAft>
                <a:spcPct val="0"/>
              </a:spcAft>
              <a:buClrTx/>
              <a:buSzTx/>
              <a:buFontTx/>
              <a:buNone/>
              <a:tabLst/>
            </a:pPr>
            <a:r>
              <a:rPr lang="en-US" altLang="en-US" sz="1600" dirty="0"/>
              <a:t>•   WorkBC – job listings and information about BC’s economy and labour market</a:t>
            </a:r>
          </a:p>
          <a:p>
            <a:pPr marL="0" marR="0" lvl="0" indent="0" algn="l" defTabSz="914400" rtl="0" eaLnBrk="0" fontAlgn="base" latinLnBrk="0" hangingPunct="0">
              <a:lnSpc>
                <a:spcPct val="150000"/>
              </a:lnSpc>
              <a:spcBef>
                <a:spcPct val="0"/>
              </a:spcBef>
              <a:spcAft>
                <a:spcPct val="0"/>
              </a:spcAft>
              <a:buClrTx/>
              <a:buSzTx/>
              <a:buFontTx/>
              <a:buNone/>
              <a:tabLst/>
            </a:pPr>
            <a:r>
              <a:rPr lang="en-US" altLang="en-US" sz="1600" dirty="0"/>
              <a:t>•   HelloBC – local travel information</a:t>
            </a:r>
          </a:p>
          <a:p>
            <a:pPr marL="0" marR="0" lvl="0" indent="0" algn="l" defTabSz="914400" rtl="0" eaLnBrk="0" fontAlgn="base" latinLnBrk="0" hangingPunct="0">
              <a:lnSpc>
                <a:spcPct val="150000"/>
              </a:lnSpc>
              <a:spcBef>
                <a:spcPct val="0"/>
              </a:spcBef>
              <a:spcAft>
                <a:spcPct val="0"/>
              </a:spcAft>
              <a:buClrTx/>
              <a:buSzTx/>
              <a:buFontTx/>
              <a:buNone/>
              <a:tabLst/>
            </a:pPr>
            <a:r>
              <a:rPr lang="en-US" altLang="en-US" sz="1600" dirty="0"/>
              <a:t>•   MOSAIC – a registered charity serving immigrant, newcomer and refugee communities in Greater Vancouver for the past 40 years</a:t>
            </a:r>
          </a:p>
          <a:p>
            <a:pPr marL="0" marR="0" lvl="0" indent="0" algn="l" defTabSz="914400" rtl="0" eaLnBrk="0" fontAlgn="base" latinLnBrk="0" hangingPunct="0">
              <a:lnSpc>
                <a:spcPct val="150000"/>
              </a:lnSpc>
              <a:spcBef>
                <a:spcPct val="0"/>
              </a:spcBef>
              <a:spcAft>
                <a:spcPct val="0"/>
              </a:spcAft>
              <a:buClrTx/>
              <a:buSzTx/>
              <a:buFontTx/>
              <a:buNone/>
              <a:tabLst/>
            </a:pPr>
            <a:r>
              <a:rPr lang="en-US" altLang="en-US" sz="1600" dirty="0"/>
              <a:t>•   Impact North Shore - Supporting Immigrants to Thrive in Canada</a:t>
            </a:r>
          </a:p>
          <a:p>
            <a:pPr marL="0" marR="0" lvl="0" indent="0" algn="l" defTabSz="914400" rtl="0" eaLnBrk="0" fontAlgn="base" latinLnBrk="0" hangingPunct="0">
              <a:lnSpc>
                <a:spcPct val="150000"/>
              </a:lnSpc>
              <a:spcBef>
                <a:spcPct val="0"/>
              </a:spcBef>
              <a:spcAft>
                <a:spcPct val="0"/>
              </a:spcAft>
              <a:buClrTx/>
              <a:buSzTx/>
              <a:buFontTx/>
              <a:buNone/>
              <a:tabLst/>
            </a:pPr>
            <a:endParaRPr lang="en-US" altLang="en-US" sz="1600" dirty="0"/>
          </a:p>
          <a:p>
            <a:pPr marL="0" indent="0">
              <a:lnSpc>
                <a:spcPct val="150000"/>
              </a:lnSpc>
              <a:buNone/>
            </a:pPr>
            <a:r>
              <a:rPr lang="en-US" altLang="en-US" sz="1600" b="1" dirty="0"/>
              <a:t>Keep these numbers handy.</a:t>
            </a:r>
            <a:endParaRPr lang="en-US" altLang="en-US" sz="1600" dirty="0"/>
          </a:p>
          <a:p>
            <a:pPr>
              <a:lnSpc>
                <a:spcPct val="150000"/>
              </a:lnSpc>
            </a:pPr>
            <a:r>
              <a:rPr lang="en-US" altLang="en-US" sz="1600" dirty="0"/>
              <a:t>North Vancouver Police: 604-985-1311</a:t>
            </a:r>
          </a:p>
          <a:p>
            <a:pPr>
              <a:lnSpc>
                <a:spcPct val="150000"/>
              </a:lnSpc>
            </a:pPr>
            <a:r>
              <a:rPr lang="en-US" altLang="en-US" sz="1600" dirty="0"/>
              <a:t>West Vancouver Police: 604-925-7300</a:t>
            </a:r>
          </a:p>
          <a:p>
            <a:pPr>
              <a:lnSpc>
                <a:spcPct val="150000"/>
              </a:lnSpc>
            </a:pPr>
            <a:r>
              <a:rPr lang="en-US" altLang="en-US" sz="1600" dirty="0"/>
              <a:t>Vancouver Police: 604-717-3321</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dirty="0"/>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dirty="0"/>
              <a:t>•    For emergency services across Canada: 911</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dirty="0"/>
              <a:t>-Police</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dirty="0"/>
              <a:t>-Fire Department</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dirty="0"/>
              <a:t>-Ambulance Services</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dirty="0"/>
              <a:t>•   BC Ambulance Services: 604-872-5151</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dirty="0"/>
          </a:p>
        </p:txBody>
      </p:sp>
    </p:spTree>
    <p:extLst>
      <p:ext uri="{BB962C8B-B14F-4D97-AF65-F5344CB8AC3E}">
        <p14:creationId xmlns:p14="http://schemas.microsoft.com/office/powerpoint/2010/main" val="928132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53CF00F-82D0-0DBA-75D5-1D01B4526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82CE100-8B77-7FF6-DF46-195CD7EAE03B}"/>
              </a:ext>
            </a:extLst>
          </p:cNvPr>
          <p:cNvSpPr>
            <a:spLocks noGrp="1"/>
          </p:cNvSpPr>
          <p:nvPr>
            <p:ph type="title"/>
          </p:nvPr>
        </p:nvSpPr>
        <p:spPr>
          <a:xfrm>
            <a:off x="612648" y="548640"/>
            <a:ext cx="10945037" cy="1133856"/>
          </a:xfrm>
        </p:spPr>
        <p:txBody>
          <a:bodyPr anchor="t">
            <a:normAutofit/>
          </a:bodyPr>
          <a:lstStyle/>
          <a:p>
            <a:r>
              <a:rPr lang="en-US" dirty="0"/>
              <a:t>T</a:t>
            </a:r>
            <a:r>
              <a:rPr lang="en-CA" dirty="0"/>
              <a:t>able of Contents</a:t>
            </a:r>
          </a:p>
        </p:txBody>
      </p:sp>
      <p:graphicFrame>
        <p:nvGraphicFramePr>
          <p:cNvPr id="5" name="Content Placeholder 4">
            <a:extLst>
              <a:ext uri="{FF2B5EF4-FFF2-40B4-BE49-F238E27FC236}">
                <a16:creationId xmlns:a16="http://schemas.microsoft.com/office/drawing/2014/main" id="{F88FEA87-8B81-5024-F6CB-80BF2E410721}"/>
              </a:ext>
            </a:extLst>
          </p:cNvPr>
          <p:cNvGraphicFramePr>
            <a:graphicFrameLocks noGrp="1"/>
          </p:cNvGraphicFramePr>
          <p:nvPr>
            <p:ph idx="1"/>
            <p:extLst>
              <p:ext uri="{D42A27DB-BD31-4B8C-83A1-F6EECF244321}">
                <p14:modId xmlns:p14="http://schemas.microsoft.com/office/powerpoint/2010/main" val="1238219554"/>
              </p:ext>
              <p:ext uri="{E7BDC344-281C-4309-B0C6-D0EE65EED2A8}">
                <p202:designPr xmlns:p202="http://schemas.microsoft.com/office/powerpoint/2020/02/main">
                  <p202:designTagLst>
                    <p202:designTag name="ARCH:1:CLS" val="StackedSequentialRowTable"/>
                  </p202:designTagLst>
                </p202:designPr>
              </p:ext>
            </p:extLst>
          </p:nvPr>
        </p:nvGraphicFramePr>
        <p:xfrm>
          <a:off x="1092917" y="1347018"/>
          <a:ext cx="9984501" cy="5589264"/>
        </p:xfrm>
        <a:graphic>
          <a:graphicData uri="http://schemas.openxmlformats.org/drawingml/2006/table">
            <a:tbl>
              <a:tblPr bandRow="1">
                <a:noFill/>
                <a:tableStyleId>{5C22544A-7EE6-4342-B048-85BDC9FD1C3A}</a:tableStyleId>
              </a:tblPr>
              <a:tblGrid>
                <a:gridCol w="2254698">
                  <a:extLst>
                    <a:ext uri="{9D8B030D-6E8A-4147-A177-3AD203B41FA5}">
                      <a16:colId xmlns:a16="http://schemas.microsoft.com/office/drawing/2014/main" val="1689809190"/>
                    </a:ext>
                  </a:extLst>
                </a:gridCol>
                <a:gridCol w="7729803">
                  <a:extLst>
                    <a:ext uri="{9D8B030D-6E8A-4147-A177-3AD203B41FA5}">
                      <a16:colId xmlns:a16="http://schemas.microsoft.com/office/drawing/2014/main" val="2872709503"/>
                    </a:ext>
                  </a:extLst>
                </a:gridCol>
              </a:tblGrid>
              <a:tr h="418359">
                <a:tc>
                  <a:txBody>
                    <a:bodyPr/>
                    <a:lstStyle/>
                    <a:p>
                      <a:pPr>
                        <a:buNone/>
                      </a:pPr>
                      <a:r>
                        <a:rPr lang="en-CA" sz="1200" b="1" cap="none" spc="0" dirty="0">
                          <a:solidFill>
                            <a:schemeClr val="accent1"/>
                          </a:solidFill>
                        </a:rPr>
                        <a:t>P 03</a:t>
                      </a: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tc>
                  <a:txBody>
                    <a:bodyPr/>
                    <a:lstStyle/>
                    <a:p>
                      <a:pPr algn="l">
                        <a:buNone/>
                      </a:pPr>
                      <a:r>
                        <a:rPr lang="en-US" sz="1200" b="0" cap="none" spc="0" dirty="0">
                          <a:solidFill>
                            <a:schemeClr val="tx1"/>
                          </a:solidFill>
                        </a:rPr>
                        <a:t>Vancouver in Brief</a:t>
                      </a: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extLst>
                  <a:ext uri="{0D108BD9-81ED-4DB2-BD59-A6C34878D82A}">
                    <a16:rowId xmlns:a16="http://schemas.microsoft.com/office/drawing/2014/main" val="1155592122"/>
                  </a:ext>
                </a:extLst>
              </a:tr>
              <a:tr h="0">
                <a:tc>
                  <a:txBody>
                    <a:bodyPr/>
                    <a:lstStyle/>
                    <a:p>
                      <a:pPr>
                        <a:buNone/>
                      </a:pPr>
                      <a:r>
                        <a:rPr lang="en-CA" sz="1200" b="1" cap="none" spc="0" dirty="0">
                          <a:solidFill>
                            <a:schemeClr val="accent1"/>
                          </a:solidFill>
                        </a:rPr>
                        <a:t>P 04</a:t>
                      </a: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tc>
                  <a:txBody>
                    <a:bodyPr/>
                    <a:lstStyle/>
                    <a:p>
                      <a:pPr algn="l">
                        <a:buNone/>
                      </a:pPr>
                      <a:r>
                        <a:rPr lang="en-US" sz="1200" b="0" cap="none" spc="0" dirty="0">
                          <a:solidFill>
                            <a:schemeClr val="tx1"/>
                          </a:solidFill>
                        </a:rPr>
                        <a:t>Cost of Living</a:t>
                      </a: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extLst>
                  <a:ext uri="{0D108BD9-81ED-4DB2-BD59-A6C34878D82A}">
                    <a16:rowId xmlns:a16="http://schemas.microsoft.com/office/drawing/2014/main" val="4049556976"/>
                  </a:ext>
                </a:extLst>
              </a:tr>
              <a:tr h="418359">
                <a:tc>
                  <a:txBody>
                    <a:bodyPr/>
                    <a:lstStyle/>
                    <a:p>
                      <a:pPr>
                        <a:buNone/>
                      </a:pPr>
                      <a:r>
                        <a:rPr lang="en-CA" sz="1200" b="1" cap="none" spc="0" dirty="0">
                          <a:solidFill>
                            <a:schemeClr val="accent1"/>
                          </a:solidFill>
                        </a:rPr>
                        <a:t>P 05</a:t>
                      </a: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noFill/>
                  </a:tcPr>
                </a:tc>
                <a:tc>
                  <a:txBody>
                    <a:bodyPr/>
                    <a:lstStyle/>
                    <a:p>
                      <a:pPr algn="l">
                        <a:buNone/>
                      </a:pPr>
                      <a:r>
                        <a:rPr lang="en-US" sz="1200" b="0" cap="none" spc="0" dirty="0">
                          <a:solidFill>
                            <a:schemeClr val="tx1"/>
                          </a:solidFill>
                        </a:rPr>
                        <a:t>Public Transportation</a:t>
                      </a: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01911067"/>
                  </a:ext>
                </a:extLst>
              </a:tr>
              <a:tr h="0">
                <a:tc>
                  <a:txBody>
                    <a:bodyPr/>
                    <a:lstStyle/>
                    <a:p>
                      <a:pPr>
                        <a:buNone/>
                      </a:pPr>
                      <a:r>
                        <a:rPr lang="en-US" sz="1200" b="1" cap="none" spc="0" dirty="0">
                          <a:solidFill>
                            <a:schemeClr val="accent1"/>
                          </a:solidFill>
                        </a:rPr>
                        <a:t>P 06</a:t>
                      </a:r>
                      <a:endParaRPr lang="en-CA" sz="1200" b="1" cap="none" spc="0" dirty="0">
                        <a:solidFill>
                          <a:schemeClr val="accent1"/>
                        </a:solidFill>
                      </a:endParaRP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noFill/>
                  </a:tcPr>
                </a:tc>
                <a:tc>
                  <a:txBody>
                    <a:bodyPr/>
                    <a:lstStyle/>
                    <a:p>
                      <a:pPr algn="l">
                        <a:buNone/>
                      </a:pPr>
                      <a:r>
                        <a:rPr lang="en-US" sz="1200" b="0" cap="none" spc="0" dirty="0">
                          <a:solidFill>
                            <a:schemeClr val="tx1"/>
                          </a:solidFill>
                        </a:rPr>
                        <a:t>Phone, TV, and Internet</a:t>
                      </a: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1131148"/>
                  </a:ext>
                </a:extLst>
              </a:tr>
              <a:tr h="0">
                <a:tc>
                  <a:txBody>
                    <a:bodyPr/>
                    <a:lstStyle/>
                    <a:p>
                      <a:pPr>
                        <a:buNone/>
                      </a:pPr>
                      <a:r>
                        <a:rPr lang="en-US" sz="1200" b="1" cap="none" spc="0" dirty="0">
                          <a:solidFill>
                            <a:schemeClr val="accent1"/>
                          </a:solidFill>
                        </a:rPr>
                        <a:t>P 07</a:t>
                      </a:r>
                      <a:endParaRPr lang="en-CA" sz="1200" b="1" cap="none" spc="0" dirty="0">
                        <a:solidFill>
                          <a:schemeClr val="accent1"/>
                        </a:solidFill>
                      </a:endParaRP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noFill/>
                  </a:tcPr>
                </a:tc>
                <a:tc>
                  <a:txBody>
                    <a:bodyPr/>
                    <a:lstStyle/>
                    <a:p>
                      <a:pPr algn="l">
                        <a:buNone/>
                      </a:pPr>
                      <a:r>
                        <a:rPr lang="en-US" sz="1200" b="0" cap="none" spc="0" dirty="0">
                          <a:solidFill>
                            <a:schemeClr val="tx1"/>
                          </a:solidFill>
                        </a:rPr>
                        <a:t>Banking Services</a:t>
                      </a: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916737"/>
                  </a:ext>
                </a:extLst>
              </a:tr>
              <a:tr h="325851">
                <a:tc>
                  <a:txBody>
                    <a:bodyPr/>
                    <a:lstStyle/>
                    <a:p>
                      <a:pPr>
                        <a:buNone/>
                      </a:pPr>
                      <a:r>
                        <a:rPr lang="en-US" sz="1200" b="1" cap="none" spc="0" dirty="0">
                          <a:solidFill>
                            <a:schemeClr val="accent1"/>
                          </a:solidFill>
                        </a:rPr>
                        <a:t>P 08</a:t>
                      </a:r>
                      <a:endParaRPr lang="en-CA" sz="1200" b="1" cap="none" spc="0" dirty="0">
                        <a:solidFill>
                          <a:schemeClr val="accent1"/>
                        </a:solidFill>
                      </a:endParaRP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noFill/>
                  </a:tcPr>
                </a:tc>
                <a:tc>
                  <a:txBody>
                    <a:bodyPr/>
                    <a:lstStyle/>
                    <a:p>
                      <a:pPr algn="l">
                        <a:buNone/>
                      </a:pPr>
                      <a:r>
                        <a:rPr lang="en-US" sz="1200" b="0" cap="none" spc="0" dirty="0">
                          <a:solidFill>
                            <a:schemeClr val="tx1"/>
                          </a:solidFill>
                        </a:rPr>
                        <a:t>Childcare Services</a:t>
                      </a: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39336183"/>
                  </a:ext>
                </a:extLst>
              </a:tr>
              <a:tr h="418359">
                <a:tc>
                  <a:txBody>
                    <a:bodyPr/>
                    <a:lstStyle/>
                    <a:p>
                      <a:pPr>
                        <a:buNone/>
                      </a:pPr>
                      <a:r>
                        <a:rPr lang="en-US" sz="1200" b="1" cap="none" spc="0" dirty="0">
                          <a:solidFill>
                            <a:schemeClr val="accent1"/>
                          </a:solidFill>
                        </a:rPr>
                        <a:t>P 09</a:t>
                      </a:r>
                      <a:endParaRPr lang="en-CA" sz="1200" b="1" cap="none" spc="0" dirty="0">
                        <a:solidFill>
                          <a:schemeClr val="accent1"/>
                        </a:solidFill>
                      </a:endParaRP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noFill/>
                  </a:tcPr>
                </a:tc>
                <a:tc>
                  <a:txBody>
                    <a:bodyPr/>
                    <a:lstStyle/>
                    <a:p>
                      <a:pPr algn="l">
                        <a:buNone/>
                      </a:pPr>
                      <a:r>
                        <a:rPr lang="en-US" sz="1200" b="0" cap="none" spc="0" dirty="0">
                          <a:solidFill>
                            <a:schemeClr val="tx1"/>
                          </a:solidFill>
                        </a:rPr>
                        <a:t>Housing Services</a:t>
                      </a: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1113179"/>
                  </a:ext>
                </a:extLst>
              </a:tr>
              <a:tr h="418359">
                <a:tc>
                  <a:txBody>
                    <a:bodyPr/>
                    <a:lstStyle/>
                    <a:p>
                      <a:pPr>
                        <a:buNone/>
                      </a:pPr>
                      <a:r>
                        <a:rPr lang="en-US" sz="1200" b="1" cap="none" spc="0" dirty="0">
                          <a:solidFill>
                            <a:schemeClr val="accent1"/>
                          </a:solidFill>
                        </a:rPr>
                        <a:t>P 10</a:t>
                      </a:r>
                      <a:endParaRPr lang="en-CA" sz="1200" b="1" cap="none" spc="0" dirty="0">
                        <a:solidFill>
                          <a:schemeClr val="accent1"/>
                        </a:solidFill>
                      </a:endParaRP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noFill/>
                  </a:tcPr>
                </a:tc>
                <a:tc>
                  <a:txBody>
                    <a:bodyPr/>
                    <a:lstStyle/>
                    <a:p>
                      <a:pPr algn="l">
                        <a:buNone/>
                      </a:pPr>
                      <a:r>
                        <a:rPr lang="en-US" sz="1200" b="0" cap="none" spc="0" dirty="0">
                          <a:solidFill>
                            <a:schemeClr val="tx1"/>
                          </a:solidFill>
                        </a:rPr>
                        <a:t>Health Services</a:t>
                      </a: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94736044"/>
                  </a:ext>
                </a:extLst>
              </a:tr>
              <a:tr h="418359">
                <a:tc>
                  <a:txBody>
                    <a:bodyPr/>
                    <a:lstStyle/>
                    <a:p>
                      <a:pPr>
                        <a:buNone/>
                      </a:pPr>
                      <a:r>
                        <a:rPr lang="en-US" sz="1200" b="1" cap="none" spc="0" dirty="0">
                          <a:solidFill>
                            <a:schemeClr val="accent1"/>
                          </a:solidFill>
                        </a:rPr>
                        <a:t>P 11</a:t>
                      </a:r>
                      <a:endParaRPr lang="en-CA" sz="1200" b="1" cap="none" spc="0" dirty="0">
                        <a:solidFill>
                          <a:schemeClr val="accent1"/>
                        </a:solidFill>
                      </a:endParaRP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noFill/>
                  </a:tcPr>
                </a:tc>
                <a:tc>
                  <a:txBody>
                    <a:bodyPr/>
                    <a:lstStyle/>
                    <a:p>
                      <a:pPr algn="l">
                        <a:buNone/>
                      </a:pPr>
                      <a:r>
                        <a:rPr lang="en-US" sz="1200" b="0" cap="none" spc="0" dirty="0">
                          <a:solidFill>
                            <a:schemeClr val="tx1"/>
                          </a:solidFill>
                        </a:rPr>
                        <a:t>Addiction &amp; Substance Use</a:t>
                      </a: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0506031"/>
                  </a:ext>
                </a:extLst>
              </a:tr>
              <a:tr h="418359">
                <a:tc>
                  <a:txBody>
                    <a:bodyPr/>
                    <a:lstStyle/>
                    <a:p>
                      <a:pPr>
                        <a:buNone/>
                      </a:pPr>
                      <a:r>
                        <a:rPr lang="en-US" sz="1200" b="1" cap="none" spc="0" dirty="0">
                          <a:solidFill>
                            <a:schemeClr val="accent1"/>
                          </a:solidFill>
                        </a:rPr>
                        <a:t>P 12</a:t>
                      </a:r>
                      <a:endParaRPr lang="en-CA" sz="1200" b="1" cap="none" spc="0" dirty="0">
                        <a:solidFill>
                          <a:schemeClr val="accent1"/>
                        </a:solidFill>
                      </a:endParaRP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noFill/>
                  </a:tcPr>
                </a:tc>
                <a:tc>
                  <a:txBody>
                    <a:bodyPr/>
                    <a:lstStyle/>
                    <a:p>
                      <a:pPr algn="l">
                        <a:buNone/>
                      </a:pPr>
                      <a:r>
                        <a:rPr lang="en-US" sz="1200" b="0" cap="none" spc="0" dirty="0">
                          <a:solidFill>
                            <a:schemeClr val="tx1"/>
                          </a:solidFill>
                        </a:rPr>
                        <a:t>Emergency &amp; Critical Incidents</a:t>
                      </a: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33825494"/>
                  </a:ext>
                </a:extLst>
              </a:tr>
              <a:tr h="418359">
                <a:tc>
                  <a:txBody>
                    <a:bodyPr/>
                    <a:lstStyle/>
                    <a:p>
                      <a:pPr>
                        <a:buNone/>
                      </a:pPr>
                      <a:r>
                        <a:rPr lang="en-US" sz="1200" b="1" cap="none" spc="0" dirty="0">
                          <a:solidFill>
                            <a:schemeClr val="accent1"/>
                          </a:solidFill>
                        </a:rPr>
                        <a:t>P 13</a:t>
                      </a:r>
                      <a:endParaRPr lang="en-CA" sz="1200" b="1" cap="none" spc="0" dirty="0">
                        <a:solidFill>
                          <a:schemeClr val="accent1"/>
                        </a:solidFill>
                      </a:endParaRP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noFill/>
                  </a:tcPr>
                </a:tc>
                <a:tc>
                  <a:txBody>
                    <a:bodyPr/>
                    <a:lstStyle/>
                    <a:p>
                      <a:pPr algn="l">
                        <a:buNone/>
                      </a:pPr>
                      <a:r>
                        <a:rPr lang="en-US" sz="1200" b="0" cap="none" spc="0" dirty="0">
                          <a:solidFill>
                            <a:schemeClr val="tx1"/>
                          </a:solidFill>
                        </a:rPr>
                        <a:t>Integration Support for International Students</a:t>
                      </a: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21222173"/>
                  </a:ext>
                </a:extLst>
              </a:tr>
              <a:tr h="418359">
                <a:tc>
                  <a:txBody>
                    <a:bodyPr/>
                    <a:lstStyle/>
                    <a:p>
                      <a:pPr>
                        <a:buNone/>
                      </a:pPr>
                      <a:r>
                        <a:rPr lang="en-US" sz="1200" b="1" cap="none" spc="0" dirty="0">
                          <a:solidFill>
                            <a:schemeClr val="accent1"/>
                          </a:solidFill>
                        </a:rPr>
                        <a:t>P 14</a:t>
                      </a:r>
                      <a:endParaRPr lang="en-CA" sz="1200" b="1" cap="none" spc="0" dirty="0">
                        <a:solidFill>
                          <a:schemeClr val="accent1"/>
                        </a:solidFill>
                      </a:endParaRPr>
                    </a:p>
                  </a:txBody>
                  <a:tcPr marL="141446" marR="141446" marT="141446" marB="141446" anchor="ctr">
                    <a:lnL w="12700" cmpd="sng">
                      <a:noFill/>
                      <a:prstDash val="solid"/>
                    </a:lnL>
                    <a:lnR w="12700" cmpd="sng">
                      <a:noFill/>
                      <a:prstDash val="soli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buNone/>
                      </a:pPr>
                      <a:r>
                        <a:rPr lang="en-US" sz="1200" b="0" cap="none" spc="0" dirty="0">
                          <a:solidFill>
                            <a:schemeClr val="tx1"/>
                          </a:solidFill>
                        </a:rPr>
                        <a:t>Other Resources</a:t>
                      </a:r>
                    </a:p>
                  </a:txBody>
                  <a:tcPr marL="141446" marR="141446" marT="141446" marB="141446" anchor="ctr">
                    <a:lnL w="12700" cmpd="sng">
                      <a:noFill/>
                      <a:prstDash val="solid"/>
                    </a:lnL>
                    <a:lnR w="12700" cmpd="sng">
                      <a:noFill/>
                      <a:prstDash val="soli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4438287"/>
                  </a:ext>
                </a:extLst>
              </a:tr>
            </a:tbl>
          </a:graphicData>
        </a:graphic>
      </p:graphicFrame>
    </p:spTree>
    <p:extLst>
      <p:ext uri="{BB962C8B-B14F-4D97-AF65-F5344CB8AC3E}">
        <p14:creationId xmlns:p14="http://schemas.microsoft.com/office/powerpoint/2010/main" val="3335716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995A682-2E52-66CC-94E3-64269316B3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B8E669-9F8A-4BCF-4699-F07486FDCB10}"/>
              </a:ext>
            </a:extLst>
          </p:cNvPr>
          <p:cNvSpPr>
            <a:spLocks noGrp="1"/>
          </p:cNvSpPr>
          <p:nvPr>
            <p:ph type="title"/>
          </p:nvPr>
        </p:nvSpPr>
        <p:spPr>
          <a:xfrm>
            <a:off x="481013" y="3752849"/>
            <a:ext cx="3290887" cy="2452687"/>
          </a:xfrm>
        </p:spPr>
        <p:txBody>
          <a:bodyPr anchor="ctr">
            <a:normAutofit/>
          </a:bodyPr>
          <a:lstStyle/>
          <a:p>
            <a:r>
              <a:rPr lang="en-US" sz="3600" b="1" dirty="0"/>
              <a:t>Vancouver in Brief</a:t>
            </a:r>
            <a:endParaRPr lang="en-CA" sz="3600" b="1" dirty="0"/>
          </a:p>
        </p:txBody>
      </p:sp>
      <p:pic>
        <p:nvPicPr>
          <p:cNvPr id="4" name="Picture 3">
            <a:extLst>
              <a:ext uri="{FF2B5EF4-FFF2-40B4-BE49-F238E27FC236}">
                <a16:creationId xmlns:a16="http://schemas.microsoft.com/office/drawing/2014/main" id="{CF2DCE36-BA59-AE05-6D6A-69AB3961CC3B}"/>
              </a:ext>
            </a:extLst>
          </p:cNvPr>
          <p:cNvPicPr>
            <a:picLocks noChangeAspect="1"/>
          </p:cNvPicPr>
          <p:nvPr/>
        </p:nvPicPr>
        <p:blipFill>
          <a:blip r:embed="rId2"/>
          <a:srcRect l="6661" r="4624" b="-1"/>
          <a:stretch>
            <a:fillRect/>
          </a:stretch>
        </p:blipFill>
        <p:spPr>
          <a:xfrm>
            <a:off x="20" y="11"/>
            <a:ext cx="12191980" cy="3105140"/>
          </a:xfrm>
          <a:custGeom>
            <a:avLst/>
            <a:gdLst/>
            <a:ahLst/>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p:spPr>
      </p:pic>
      <p:sp>
        <p:nvSpPr>
          <p:cNvPr id="3" name="Content Placeholder 2">
            <a:extLst>
              <a:ext uri="{FF2B5EF4-FFF2-40B4-BE49-F238E27FC236}">
                <a16:creationId xmlns:a16="http://schemas.microsoft.com/office/drawing/2014/main" id="{8E31CA5F-CD3A-5BF3-7F96-C9636975099A}"/>
              </a:ext>
            </a:extLst>
          </p:cNvPr>
          <p:cNvSpPr>
            <a:spLocks noGrp="1"/>
          </p:cNvSpPr>
          <p:nvPr>
            <p:ph idx="1"/>
          </p:nvPr>
        </p:nvSpPr>
        <p:spPr>
          <a:xfrm>
            <a:off x="3382298" y="2939845"/>
            <a:ext cx="8327098" cy="3726425"/>
          </a:xfrm>
        </p:spPr>
        <p:txBody>
          <a:bodyPr anchor="ctr">
            <a:normAutofit/>
          </a:bodyPr>
          <a:lstStyle/>
          <a:p>
            <a:r>
              <a:rPr lang="en-CA" sz="1400" b="1" dirty="0">
                <a:latin typeface="Arial" panose="020B0604020202020204" pitchFamily="34" charset="0"/>
                <a:cs typeface="Arial" panose="020B0604020202020204" pitchFamily="34" charset="0"/>
              </a:rPr>
              <a:t>A Brief History</a:t>
            </a:r>
          </a:p>
          <a:p>
            <a:r>
              <a:rPr lang="en-CA" sz="1400" dirty="0">
                <a:latin typeface="Arial" panose="020B0604020202020204" pitchFamily="34" charset="0"/>
                <a:cs typeface="Arial" panose="020B0604020202020204" pitchFamily="34" charset="0"/>
              </a:rPr>
              <a:t>Vancouver became an official city on April 6, 1886. Before that, it was called Granville and was mostly a logging camp. The Canadian Pacific Railway arrived in 1887, making Vancouver an important city for trade. In 1986, which was Vancouver’s 100</a:t>
            </a:r>
            <a:r>
              <a:rPr lang="en-CA" sz="1400" baseline="30000" dirty="0">
                <a:latin typeface="Arial" panose="020B0604020202020204" pitchFamily="34" charset="0"/>
                <a:cs typeface="Arial" panose="020B0604020202020204" pitchFamily="34" charset="0"/>
              </a:rPr>
              <a:t>th</a:t>
            </a:r>
            <a:r>
              <a:rPr lang="en-CA" sz="1400" dirty="0">
                <a:latin typeface="Arial" panose="020B0604020202020204" pitchFamily="34" charset="0"/>
                <a:cs typeface="Arial" panose="020B0604020202020204" pitchFamily="34" charset="0"/>
              </a:rPr>
              <a:t> birthday, Vancouver hosted a world's fair to celebrate the city's turning 100. This event was called Expo 86 and ran for 22 weeks on the north shore of False Creek. Expo 86 led to many new buildings and projects, and the 2010 Winter Olympics showed Vancouver’s beauty to the world. </a:t>
            </a:r>
          </a:p>
          <a:p>
            <a:r>
              <a:rPr lang="en-CA" sz="1400" b="1" dirty="0">
                <a:latin typeface="Arial" panose="020B0604020202020204" pitchFamily="34" charset="0"/>
                <a:cs typeface="Arial" panose="020B0604020202020204" pitchFamily="34" charset="0"/>
              </a:rPr>
              <a:t>Main Areas</a:t>
            </a:r>
          </a:p>
          <a:p>
            <a:r>
              <a:rPr lang="en-CA" sz="1400" b="1" dirty="0">
                <a:latin typeface="Arial" panose="020B0604020202020204" pitchFamily="34" charset="0"/>
                <a:cs typeface="Arial" panose="020B0604020202020204" pitchFamily="34" charset="0"/>
              </a:rPr>
              <a:t>North Shore</a:t>
            </a:r>
            <a:r>
              <a:rPr lang="en-CA" sz="1400" dirty="0">
                <a:latin typeface="Arial" panose="020B0604020202020204" pitchFamily="34" charset="0"/>
                <a:cs typeface="Arial" panose="020B0604020202020204" pitchFamily="34" charset="0"/>
              </a:rPr>
              <a:t>: West Vancouver and North Vancouver </a:t>
            </a:r>
          </a:p>
          <a:p>
            <a:r>
              <a:rPr lang="en-CA" sz="1400" b="1" dirty="0">
                <a:latin typeface="Arial" panose="020B0604020202020204" pitchFamily="34" charset="0"/>
                <a:cs typeface="Arial" panose="020B0604020202020204" pitchFamily="34" charset="0"/>
              </a:rPr>
              <a:t>TriCity:</a:t>
            </a:r>
            <a:r>
              <a:rPr lang="en-CA" sz="1400" dirty="0">
                <a:latin typeface="Arial" panose="020B0604020202020204" pitchFamily="34" charset="0"/>
                <a:cs typeface="Arial" panose="020B0604020202020204" pitchFamily="34" charset="0"/>
              </a:rPr>
              <a:t> Port Moody, Coquitlam, and Port Coquitlam</a:t>
            </a:r>
          </a:p>
          <a:p>
            <a:r>
              <a:rPr lang="en-CA" sz="1400" b="1" dirty="0">
                <a:latin typeface="Arial" panose="020B0604020202020204" pitchFamily="34" charset="0"/>
                <a:cs typeface="Arial" panose="020B0604020202020204" pitchFamily="34" charset="0"/>
              </a:rPr>
              <a:t>Lower Mainland</a:t>
            </a:r>
            <a:r>
              <a:rPr lang="en-CA" sz="1400" dirty="0">
                <a:latin typeface="Arial" panose="020B0604020202020204" pitchFamily="34" charset="0"/>
                <a:cs typeface="Arial" panose="020B0604020202020204" pitchFamily="34" charset="0"/>
              </a:rPr>
              <a:t>: Vancouver, Fraser Valley, Sunshine Coast, and extends north to include Whistler and Pemberton.</a:t>
            </a:r>
          </a:p>
          <a:p>
            <a:r>
              <a:rPr lang="en-CA" sz="1400" b="1" dirty="0">
                <a:latin typeface="Arial" panose="020B0604020202020204" pitchFamily="34" charset="0"/>
                <a:cs typeface="Arial" panose="020B0604020202020204" pitchFamily="34" charset="0"/>
              </a:rPr>
              <a:t>Greater Vancouver</a:t>
            </a:r>
            <a:r>
              <a:rPr lang="en-CA" sz="1400" dirty="0">
                <a:latin typeface="Arial" panose="020B0604020202020204" pitchFamily="34" charset="0"/>
                <a:cs typeface="Arial" panose="020B0604020202020204" pitchFamily="34" charset="0"/>
              </a:rPr>
              <a:t>, officially known as Metro Vancouver: the City of Vancouver, North Shore, and surrounding municipalities like Surrey, Burnaby, Richmond, and Coquitlam.</a:t>
            </a:r>
          </a:p>
          <a:p>
            <a:endParaRPr lang="en-CA"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3220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1579D59-688C-ED65-D679-830044A37818}"/>
              </a:ext>
            </a:extLst>
          </p:cNvPr>
          <p:cNvSpPr>
            <a:spLocks noGrp="1"/>
          </p:cNvSpPr>
          <p:nvPr>
            <p:ph type="title"/>
          </p:nvPr>
        </p:nvSpPr>
        <p:spPr>
          <a:xfrm>
            <a:off x="334297" y="1153572"/>
            <a:ext cx="3552937" cy="4461163"/>
          </a:xfrm>
        </p:spPr>
        <p:txBody>
          <a:bodyPr>
            <a:normAutofit/>
          </a:bodyPr>
          <a:lstStyle/>
          <a:p>
            <a:r>
              <a:rPr lang="en-US" b="1" dirty="0">
                <a:solidFill>
                  <a:srgbClr val="FFFFFF"/>
                </a:solidFill>
              </a:rPr>
              <a:t>Cost of Living</a:t>
            </a:r>
            <a:endParaRPr lang="en-CA" b="1" dirty="0">
              <a:solidFill>
                <a:srgbClr val="FFFFFF"/>
              </a:solidFill>
            </a:endParaRPr>
          </a:p>
        </p:txBody>
      </p:sp>
      <p:sp>
        <p:nvSpPr>
          <p:cNvPr id="22" name="Arc 2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E15F00E-943F-2624-FABB-A6A9FE5BE056}"/>
              </a:ext>
            </a:extLst>
          </p:cNvPr>
          <p:cNvSpPr>
            <a:spLocks noGrp="1"/>
          </p:cNvSpPr>
          <p:nvPr>
            <p:ph idx="1"/>
          </p:nvPr>
        </p:nvSpPr>
        <p:spPr>
          <a:xfrm>
            <a:off x="4447308" y="591344"/>
            <a:ext cx="6906491" cy="5585619"/>
          </a:xfrm>
        </p:spPr>
        <p:txBody>
          <a:bodyPr anchor="ctr">
            <a:normAutofit fontScale="47500" lnSpcReduction="20000"/>
          </a:bodyPr>
          <a:lstStyle/>
          <a:p>
            <a:r>
              <a:rPr lang="en-US" dirty="0"/>
              <a:t>The cost of living in Vancouver is high, with estimated monthly expenses for a single person ranging from about $1,727 CAD (low end) to $5,684 CAD (high end). Housing is the largest expense, followed by costs for groceries, transportation, utilities, and other personal spending. A family's monthly costs are estimated at around $4,250 to $6,150 CAD or more, depending on lifestyle. </a:t>
            </a:r>
          </a:p>
          <a:p>
            <a:r>
              <a:rPr lang="en-US" dirty="0"/>
              <a:t>Sample monthly costs (single person)</a:t>
            </a:r>
          </a:p>
          <a:p>
            <a:r>
              <a:rPr lang="en-US" dirty="0"/>
              <a:t>Category 	Low End	High End</a:t>
            </a:r>
          </a:p>
          <a:p>
            <a:r>
              <a:rPr lang="en-US" dirty="0"/>
              <a:t>Accommodation	$1,500 (shared)	$2,500+ (one-bedroom)</a:t>
            </a:r>
          </a:p>
          <a:p>
            <a:r>
              <a:rPr lang="en-US" dirty="0"/>
              <a:t>Utilities	$50 (included in rent)	$150 (hydro, gas, water)</a:t>
            </a:r>
          </a:p>
          <a:p>
            <a:r>
              <a:rPr lang="en-US" dirty="0"/>
              <a:t>Transportation	$100 (1-zone pass)	$107.30 (3-zone pass)</a:t>
            </a:r>
          </a:p>
          <a:p>
            <a:r>
              <a:rPr lang="en-US" dirty="0"/>
              <a:t>Groceries	$200	$600</a:t>
            </a:r>
          </a:p>
          <a:p>
            <a:r>
              <a:rPr lang="en-US" dirty="0"/>
              <a:t>Dining Out	$100	$488</a:t>
            </a:r>
          </a:p>
          <a:p>
            <a:r>
              <a:rPr lang="en-US" dirty="0"/>
              <a:t>Phone and internet	$56	$79.30</a:t>
            </a:r>
          </a:p>
          <a:p>
            <a:r>
              <a:rPr lang="en-US" dirty="0"/>
              <a:t>Other factors</a:t>
            </a:r>
          </a:p>
          <a:p>
            <a:r>
              <a:rPr lang="en-US" dirty="0"/>
              <a:t>Healthcare: Basic healthcare is covered through the Medical Services Plan (MSP).</a:t>
            </a:r>
          </a:p>
          <a:p>
            <a:r>
              <a:rPr lang="en-US" dirty="0"/>
              <a:t>Private Insurance: Many residents opt for private insurance for prescriptions, vision, and dental care, which can cost $50-$150 per month.</a:t>
            </a:r>
          </a:p>
          <a:p>
            <a:r>
              <a:rPr lang="en-US" dirty="0"/>
              <a:t>Entertainment and extras: These costs vary widely, but can add several hundred dollars or more to the monthly budget.</a:t>
            </a:r>
          </a:p>
          <a:p>
            <a:r>
              <a:rPr lang="en-US" dirty="0"/>
              <a:t>Annual expenses: To live a basic life, a single person might need around $48,000 CAD per year before taxes, while a more comfortable lifestyle could require upwards of $50,000 to $60,000+ CAD.</a:t>
            </a:r>
          </a:p>
          <a:p>
            <a:r>
              <a:rPr lang="en-US" dirty="0"/>
              <a:t>Family expenses: A family can expect to spend $3,500 - $4,500 CAD on accommodation alone, plus costs for groceries, transportation, and utilities</a:t>
            </a:r>
            <a:endParaRPr lang="en-CA" dirty="0"/>
          </a:p>
        </p:txBody>
      </p:sp>
    </p:spTree>
    <p:extLst>
      <p:ext uri="{BB962C8B-B14F-4D97-AF65-F5344CB8AC3E}">
        <p14:creationId xmlns:p14="http://schemas.microsoft.com/office/powerpoint/2010/main" val="1419783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4F6C248-180E-DA41-3DE0-08FAC6863B49}"/>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FD97CC69-76FA-8ECE-5114-424E9E5F3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E69873D3-66F3-5AA1-40BD-70C6D73B99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6D78FA4-2E9D-E6B7-1400-D59CB78C03D6}"/>
              </a:ext>
            </a:extLst>
          </p:cNvPr>
          <p:cNvSpPr>
            <a:spLocks noGrp="1"/>
          </p:cNvSpPr>
          <p:nvPr>
            <p:ph type="title"/>
          </p:nvPr>
        </p:nvSpPr>
        <p:spPr>
          <a:xfrm>
            <a:off x="334297" y="1153572"/>
            <a:ext cx="3706761" cy="4461163"/>
          </a:xfrm>
        </p:spPr>
        <p:txBody>
          <a:bodyPr>
            <a:normAutofit/>
          </a:bodyPr>
          <a:lstStyle/>
          <a:p>
            <a:r>
              <a:rPr lang="en-US" b="1" dirty="0">
                <a:solidFill>
                  <a:srgbClr val="FFFFFF"/>
                </a:solidFill>
              </a:rPr>
              <a:t>Public</a:t>
            </a:r>
            <a:br>
              <a:rPr lang="en-US" b="1" dirty="0">
                <a:solidFill>
                  <a:srgbClr val="FFFFFF"/>
                </a:solidFill>
              </a:rPr>
            </a:br>
            <a:r>
              <a:rPr lang="en-US" b="1" dirty="0">
                <a:solidFill>
                  <a:srgbClr val="FFFFFF"/>
                </a:solidFill>
              </a:rPr>
              <a:t>Transportation</a:t>
            </a:r>
            <a:endParaRPr lang="en-CA" b="1" dirty="0">
              <a:solidFill>
                <a:srgbClr val="FFFFFF"/>
              </a:solidFill>
            </a:endParaRPr>
          </a:p>
        </p:txBody>
      </p:sp>
      <p:sp>
        <p:nvSpPr>
          <p:cNvPr id="22" name="Arc 21">
            <a:extLst>
              <a:ext uri="{FF2B5EF4-FFF2-40B4-BE49-F238E27FC236}">
                <a16:creationId xmlns:a16="http://schemas.microsoft.com/office/drawing/2014/main" id="{3FA04E55-528C-DB5D-3C62-F563A8006E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Rectangle 1">
            <a:extLst>
              <a:ext uri="{FF2B5EF4-FFF2-40B4-BE49-F238E27FC236}">
                <a16:creationId xmlns:a16="http://schemas.microsoft.com/office/drawing/2014/main" id="{BF108D33-589F-ADB1-24B3-C09DD6FF4FE0}"/>
              </a:ext>
            </a:extLst>
          </p:cNvPr>
          <p:cNvSpPr>
            <a:spLocks noGrp="1" noChangeArrowheads="1"/>
          </p:cNvSpPr>
          <p:nvPr>
            <p:ph idx="1"/>
          </p:nvPr>
        </p:nvSpPr>
        <p:spPr bwMode="auto">
          <a:xfrm>
            <a:off x="4446588" y="-35584"/>
            <a:ext cx="7263631" cy="684027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126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A0A0A"/>
                </a:solidFill>
                <a:effectLst/>
                <a:cs typeface="Arial" panose="020B0604020202020204" pitchFamily="34" charset="0"/>
              </a:rPr>
              <a:t>Vancouver's public transit is operated by TransLink, which includes the SkyTrain (light rail), buses, and the SeaBus ferry.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A0A0A"/>
                </a:solidFill>
                <a:effectLst/>
                <a:cs typeface="Arial" panose="020B0604020202020204" pitchFamily="34" charset="0"/>
              </a:rPr>
              <a:t>Fares are zone-based and can be paid for with a Compass Card or exact cash. The system runs from approximately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A0A0A"/>
                </a:solidFill>
                <a:effectLst/>
                <a:cs typeface="Arial" panose="020B0604020202020204" pitchFamily="34" charset="0"/>
              </a:rPr>
              <a:t> 5 or 6 a.m. to 1 a.m. daily, with all trips after 6:30 p.m. on weekdays and all weekend travel charged at the 1-Zone rate.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A0A0A"/>
                </a:solidFill>
                <a:effectLst/>
                <a:cs typeface="Arial" panose="020B0604020202020204" pitchFamily="34" charset="0"/>
              </a:rPr>
              <a:t>Transit services</a:t>
            </a:r>
            <a:endParaRPr kumimoji="0" lang="en-US" altLang="en-US" sz="1200" b="0" i="0" u="none" strike="noStrike" cap="none" normalizeH="0" baseline="0" dirty="0">
              <a:ln>
                <a:noFill/>
              </a:ln>
              <a:solidFill>
                <a:schemeClr val="tx1"/>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cs typeface="Arial" panose="020B0604020202020204" pitchFamily="34" charset="0"/>
              </a:rPr>
              <a:t>SkyTrain:</a:t>
            </a:r>
            <a:r>
              <a:rPr kumimoji="0" lang="en-US" altLang="en-US" sz="1200" b="0" i="0" u="none" strike="noStrike" cap="none" normalizeH="0" baseline="0" dirty="0">
                <a:ln>
                  <a:noFill/>
                </a:ln>
                <a:solidFill>
                  <a:srgbClr val="0A0A0A"/>
                </a:solidFill>
                <a:effectLst/>
                <a:cs typeface="Arial" panose="020B0604020202020204" pitchFamily="34" charset="0"/>
              </a:rPr>
              <a:t> An automated light rail system covering much of the region.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cs typeface="Arial" panose="020B0604020202020204" pitchFamily="34" charset="0"/>
              </a:rPr>
              <a:t>Buses:</a:t>
            </a:r>
            <a:r>
              <a:rPr kumimoji="0" lang="en-US" altLang="en-US" sz="1200" b="0" i="0" u="none" strike="noStrike" cap="none" normalizeH="0" baseline="0" dirty="0">
                <a:ln>
                  <a:noFill/>
                </a:ln>
                <a:solidFill>
                  <a:srgbClr val="0A0A0A"/>
                </a:solidFill>
                <a:effectLst/>
                <a:cs typeface="Arial" panose="020B0604020202020204" pitchFamily="34" charset="0"/>
              </a:rPr>
              <a:t> An extensive network of bus routes, including conventional and accessible service.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cs typeface="Arial" panose="020B0604020202020204" pitchFamily="34" charset="0"/>
              </a:rPr>
              <a:t>SeaBus:</a:t>
            </a:r>
            <a:r>
              <a:rPr kumimoji="0" lang="en-US" altLang="en-US" sz="1200" b="0" i="0" u="none" strike="noStrike" cap="none" normalizeH="0" baseline="0" dirty="0">
                <a:ln>
                  <a:noFill/>
                </a:ln>
                <a:solidFill>
                  <a:srgbClr val="0A0A0A"/>
                </a:solidFill>
                <a:effectLst/>
                <a:cs typeface="Arial" panose="020B0604020202020204" pitchFamily="34" charset="0"/>
              </a:rPr>
              <a:t> A passenger ferry connecting downtown Vancouver with North Vancouver.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cs typeface="Arial" panose="020B0604020202020204" pitchFamily="34" charset="0"/>
                <a:hlinkClick r:id="rId2"/>
              </a:rPr>
              <a:t>HandyDART</a:t>
            </a:r>
            <a:r>
              <a:rPr kumimoji="0" lang="en-US" altLang="en-US" sz="1200" b="1" i="0" u="none" strike="noStrike" cap="none" normalizeH="0" baseline="0" dirty="0">
                <a:ln>
                  <a:noFill/>
                </a:ln>
                <a:solidFill>
                  <a:srgbClr val="0A0A0A"/>
                </a:solidFill>
                <a:effectLst/>
                <a:cs typeface="Arial" panose="020B0604020202020204" pitchFamily="34" charset="0"/>
              </a:rPr>
              <a:t>:</a:t>
            </a:r>
            <a:r>
              <a:rPr kumimoji="0" lang="en-US" altLang="en-US" sz="1200" b="0" i="0" u="none" strike="noStrike" cap="none" normalizeH="0" baseline="0" dirty="0">
                <a:ln>
                  <a:noFill/>
                </a:ln>
                <a:solidFill>
                  <a:srgbClr val="0A0A0A"/>
                </a:solidFill>
                <a:effectLst/>
                <a:cs typeface="Arial" panose="020B0604020202020204" pitchFamily="34" charset="0"/>
              </a:rPr>
              <a:t> A door-to-door paratransit service for individuals with disabilities who cannot use conventional transit.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cs typeface="Arial" panose="020B0604020202020204" pitchFamily="34" charset="0"/>
                <a:hlinkClick r:id="rId3"/>
              </a:rPr>
              <a:t>Aquabus</a:t>
            </a:r>
            <a:r>
              <a:rPr kumimoji="0" lang="en-US" altLang="en-US" sz="1200" b="1" i="0" u="none" strike="noStrike" cap="none" normalizeH="0" baseline="0" dirty="0">
                <a:ln>
                  <a:noFill/>
                </a:ln>
                <a:solidFill>
                  <a:srgbClr val="0A0A0A"/>
                </a:solidFill>
                <a:effectLst/>
                <a:cs typeface="Arial" panose="020B0604020202020204" pitchFamily="34" charset="0"/>
              </a:rPr>
              <a:t>:</a:t>
            </a:r>
            <a:r>
              <a:rPr kumimoji="0" lang="en-US" altLang="en-US" sz="1200" b="0" i="0" u="none" strike="noStrike" cap="none" normalizeH="0" baseline="0" dirty="0">
                <a:ln>
                  <a:noFill/>
                </a:ln>
                <a:solidFill>
                  <a:srgbClr val="0A0A0A"/>
                </a:solidFill>
                <a:effectLst/>
                <a:cs typeface="Arial" panose="020B0604020202020204" pitchFamily="34" charset="0"/>
              </a:rPr>
              <a:t> A separate, privately-run ferry service that provides a scenic way to cross False Creek.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A0A0A"/>
                </a:solidFill>
                <a:effectLst/>
                <a:cs typeface="Arial" panose="020B0604020202020204" pitchFamily="34" charset="0"/>
              </a:rPr>
              <a:t>Fares and payment</a:t>
            </a:r>
            <a:endParaRPr kumimoji="0" lang="en-US" altLang="en-US" sz="1200" b="0" i="0" u="none" strike="noStrike" cap="none" normalizeH="0" baseline="0" dirty="0">
              <a:ln>
                <a:noFill/>
              </a:ln>
              <a:solidFill>
                <a:schemeClr val="tx1"/>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cs typeface="Arial" panose="020B0604020202020204" pitchFamily="34" charset="0"/>
                <a:hlinkClick r:id="rId4"/>
              </a:rPr>
              <a:t>Compass Card</a:t>
            </a:r>
            <a:r>
              <a:rPr kumimoji="0" lang="en-US" altLang="en-US" sz="1200" b="1" i="0" u="none" strike="noStrike" cap="none" normalizeH="0" baseline="0" dirty="0">
                <a:ln>
                  <a:noFill/>
                </a:ln>
                <a:solidFill>
                  <a:srgbClr val="0A0A0A"/>
                </a:solidFill>
                <a:effectLst/>
                <a:cs typeface="Arial" panose="020B0604020202020204" pitchFamily="34" charset="0"/>
              </a:rPr>
              <a:t>:</a:t>
            </a:r>
            <a:r>
              <a:rPr kumimoji="0" lang="en-US" altLang="en-US" sz="1200" b="0" i="0" u="none" strike="noStrike" cap="none" normalizeH="0" baseline="0" dirty="0">
                <a:ln>
                  <a:noFill/>
                </a:ln>
                <a:solidFill>
                  <a:srgbClr val="0A0A0A"/>
                </a:solidFill>
                <a:effectLst/>
                <a:cs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A0A0A"/>
                </a:solidFill>
                <a:effectLst/>
                <a:cs typeface="Arial" panose="020B0604020202020204" pitchFamily="34" charset="0"/>
              </a:rPr>
              <a:t>A reloadable card for tap-and-go payment. It can be purchased online, at Compass Retailers, or select London Drugs stores.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cs typeface="Arial" panose="020B0604020202020204" pitchFamily="34" charset="0"/>
              </a:rPr>
              <a:t>Cash:</a:t>
            </a:r>
            <a:r>
              <a:rPr kumimoji="0" lang="en-US" altLang="en-US" sz="1200" b="0" i="0" u="none" strike="noStrike" cap="none" normalizeH="0" baseline="0" dirty="0">
                <a:ln>
                  <a:noFill/>
                </a:ln>
                <a:solidFill>
                  <a:srgbClr val="0A0A0A"/>
                </a:solidFill>
                <a:effectLst/>
                <a:cs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A0A0A"/>
                </a:solidFill>
                <a:effectLst/>
                <a:cs typeface="Arial" panose="020B0604020202020204" pitchFamily="34" charset="0"/>
              </a:rPr>
              <a:t>Bus drivers do not provide change, so you must have the exact fare ready. Insert coins into the farebox or bills through the scanner.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rgbClr val="0A0A0A"/>
                </a:solidFill>
                <a:effectLst/>
                <a:cs typeface="Arial" panose="020B0604020202020204" pitchFamily="34" charset="0"/>
              </a:rPr>
              <a:t>Fare zones:</a:t>
            </a:r>
            <a:r>
              <a:rPr kumimoji="0" lang="en-US" altLang="en-US" sz="1200" b="0" i="0" u="none" strike="noStrike" cap="none" normalizeH="0" baseline="0" dirty="0">
                <a:ln>
                  <a:noFill/>
                </a:ln>
                <a:solidFill>
                  <a:srgbClr val="0A0A0A"/>
                </a:solidFill>
                <a:effectLst/>
                <a:cs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A0A0A"/>
                </a:solidFill>
                <a:effectLst/>
                <a:cs typeface="Arial" panose="020B0604020202020204" pitchFamily="34" charset="0"/>
              </a:rPr>
              <a:t>Fares are based on the number of zones a trip travels through.</a:t>
            </a:r>
          </a:p>
          <a:p>
            <a:pPr marL="0" indent="0">
              <a:lnSpc>
                <a:spcPct val="100000"/>
              </a:lnSpc>
              <a:buFontTx/>
              <a:buChar char="•"/>
            </a:pPr>
            <a:r>
              <a:rPr kumimoji="0" lang="en-US" altLang="en-US" sz="1200" b="1" i="0" u="none" strike="noStrike" cap="none" normalizeH="0" baseline="0" dirty="0">
                <a:ln>
                  <a:noFill/>
                </a:ln>
                <a:solidFill>
                  <a:srgbClr val="0A0A0A"/>
                </a:solidFill>
                <a:effectLst/>
                <a:cs typeface="Arial" panose="020B0604020202020204" pitchFamily="34" charset="0"/>
              </a:rPr>
              <a:t>1-Zone:</a:t>
            </a:r>
            <a:r>
              <a:rPr kumimoji="0" lang="en-US" altLang="en-US" sz="1200" b="0" i="0" u="none" strike="noStrike" cap="none" normalizeH="0" baseline="0" dirty="0">
                <a:ln>
                  <a:noFill/>
                </a:ln>
                <a:solidFill>
                  <a:srgbClr val="0A0A0A"/>
                </a:solidFill>
                <a:effectLst/>
                <a:cs typeface="Arial" panose="020B0604020202020204" pitchFamily="34" charset="0"/>
              </a:rPr>
              <a:t> \$3.20 for adults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cs typeface="Arial" panose="020B0604020202020204" pitchFamily="34" charset="0"/>
              </a:rPr>
              <a:t>2-Zone:</a:t>
            </a:r>
            <a:r>
              <a:rPr kumimoji="0" lang="en-US" altLang="en-US" sz="1200" b="0" i="0" u="none" strike="noStrike" cap="none" normalizeH="0" baseline="0" dirty="0">
                <a:ln>
                  <a:noFill/>
                </a:ln>
                <a:solidFill>
                  <a:schemeClr val="tx1"/>
                </a:solidFill>
                <a:effectLst/>
                <a:cs typeface="Arial" panose="020B0604020202020204" pitchFamily="34" charset="0"/>
              </a:rPr>
              <a:t> \$4.65 for adults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cs typeface="Arial" panose="020B0604020202020204" pitchFamily="34" charset="0"/>
              </a:rPr>
              <a:t>3-Zone:</a:t>
            </a:r>
            <a:r>
              <a:rPr kumimoji="0" lang="en-US" altLang="en-US" sz="1200" b="0" i="0" u="none" strike="noStrike" cap="none" normalizeH="0" baseline="0" dirty="0">
                <a:ln>
                  <a:noFill/>
                </a:ln>
                <a:solidFill>
                  <a:schemeClr val="tx1"/>
                </a:solidFill>
                <a:effectLst/>
                <a:cs typeface="Arial" panose="020B0604020202020204" pitchFamily="34" charset="0"/>
              </a:rPr>
              <a:t> \$6.35 for adults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cs typeface="Arial" panose="020B0604020202020204" pitchFamily="34" charset="0"/>
              </a:rPr>
              <a:t>Off-peak fares:</a:t>
            </a:r>
            <a:r>
              <a:rPr kumimoji="0" lang="en-US" altLang="en-US" sz="1200" b="0" i="0" u="none" strike="noStrike" cap="none" normalizeH="0" baseline="0" dirty="0">
                <a:ln>
                  <a:noFill/>
                </a:ln>
                <a:solidFill>
                  <a:schemeClr val="tx1"/>
                </a:solidFill>
                <a:effectLst/>
                <a:cs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A0A0A"/>
                </a:solidFill>
                <a:effectLst/>
                <a:cs typeface="Arial" panose="020B0604020202020204" pitchFamily="34" charset="0"/>
              </a:rPr>
              <a:t>All trips after 6:30 p.m. on weekdays and all day on weekends and statutory holidays are charged at the 1-Zone fare.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cs typeface="Arial" panose="020B0604020202020204" pitchFamily="34" charset="0"/>
              </a:rPr>
              <a:t>Transfers:</a:t>
            </a:r>
            <a:r>
              <a:rPr kumimoji="0" lang="en-US" altLang="en-US" sz="1200" b="0" i="0" u="none" strike="noStrike" cap="none" normalizeH="0" baseline="0" dirty="0">
                <a:ln>
                  <a:noFill/>
                </a:ln>
                <a:solidFill>
                  <a:schemeClr val="tx1"/>
                </a:solidFill>
                <a:effectLst/>
                <a:cs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A0A0A"/>
                </a:solidFill>
                <a:effectLst/>
                <a:cs typeface="Arial" panose="020B0604020202020204" pitchFamily="34" charset="0"/>
              </a:rPr>
              <a:t>A single fare is valid for 90 minutes on buses, SkyTrain, and SeaBus.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A0A0A"/>
                </a:solidFill>
                <a:effectLst/>
                <a:cs typeface="Arial" panose="020B0604020202020204" pitchFamily="34" charset="0"/>
              </a:rPr>
              <a:t>Planning your trip</a:t>
            </a:r>
            <a:endParaRPr kumimoji="0" lang="en-US" altLang="en-US" sz="1200" b="0" i="0" u="none" strike="noStrike" cap="none" normalizeH="0" baseline="0" dirty="0">
              <a:ln>
                <a:noFill/>
              </a:ln>
              <a:solidFill>
                <a:schemeClr val="tx1"/>
              </a:solidFill>
              <a:effectLst/>
              <a:cs typeface="Arial" panose="020B0604020202020204" pitchFamily="34" charset="0"/>
            </a:endParaRPr>
          </a:p>
          <a:p>
            <a:pPr marL="0" lvl="0" indent="0">
              <a:lnSpc>
                <a:spcPct val="100000"/>
              </a:lnSpc>
              <a:buFontTx/>
              <a:buChar char="•"/>
            </a:pPr>
            <a:r>
              <a:rPr kumimoji="0" lang="en-US" altLang="en-US" sz="1200" b="0" i="0" u="none" strike="noStrike" cap="none" normalizeH="0" baseline="0" dirty="0">
                <a:ln>
                  <a:noFill/>
                </a:ln>
                <a:solidFill>
                  <a:srgbClr val="0A0A0A"/>
                </a:solidFill>
                <a:effectLst/>
                <a:cs typeface="Arial" panose="020B0604020202020204" pitchFamily="34" charset="0"/>
              </a:rPr>
              <a:t>Check the </a:t>
            </a:r>
            <a:r>
              <a:rPr kumimoji="0" lang="en-US" altLang="en-US" sz="1200" b="0" i="0" u="none" strike="noStrike" cap="none" normalizeH="0" baseline="0" dirty="0">
                <a:ln>
                  <a:noFill/>
                </a:ln>
                <a:solidFill>
                  <a:srgbClr val="0B57D0"/>
                </a:solidFill>
                <a:effectLst/>
                <a:cs typeface="Arial" panose="020B0604020202020204" pitchFamily="34" charset="0"/>
                <a:hlinkClick r:id="rId5"/>
              </a:rPr>
              <a:t>TransLink website</a:t>
            </a:r>
            <a:r>
              <a:rPr kumimoji="0" lang="en-US" altLang="en-US" sz="1200" b="0" i="0" u="none" strike="noStrike" cap="none" normalizeH="0" baseline="0" dirty="0">
                <a:ln>
                  <a:noFill/>
                </a:ln>
                <a:solidFill>
                  <a:srgbClr val="0A0A0A"/>
                </a:solidFill>
                <a:effectLst/>
                <a:cs typeface="Arial" panose="020B0604020202020204" pitchFamily="34" charset="0"/>
              </a:rPr>
              <a:t> for current routes, schedules, and fares. </a:t>
            </a:r>
          </a:p>
          <a:p>
            <a:pPr marL="0" lvl="0" indent="0">
              <a:lnSpc>
                <a:spcPct val="100000"/>
              </a:lnSpc>
              <a:buNone/>
            </a:pPr>
            <a:r>
              <a:rPr lang="en-US" altLang="en-US" sz="1200" dirty="0">
                <a:solidFill>
                  <a:srgbClr val="0A0A0A"/>
                </a:solidFill>
                <a:cs typeface="Arial" panose="020B0604020202020204" pitchFamily="34" charset="0"/>
                <a:hlinkClick r:id="rId5"/>
              </a:rPr>
              <a:t>https://www.translink.ca/</a:t>
            </a:r>
            <a:endParaRPr lang="en-US" altLang="en-US" sz="1200" dirty="0">
              <a:solidFill>
                <a:srgbClr val="0A0A0A"/>
              </a:solidFill>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200" b="0" i="0" u="none" strike="noStrike" cap="none" normalizeH="0" baseline="0" dirty="0">
              <a:ln>
                <a:noFill/>
              </a:ln>
              <a:solidFill>
                <a:srgbClr val="0A0A0A"/>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rgbClr val="0A0A0A"/>
                </a:solidFill>
                <a:effectLst/>
                <a:cs typeface="Arial" panose="020B0604020202020204" pitchFamily="34" charset="0"/>
              </a:rPr>
              <a:t>Use the TransLink website or a trip planner to find the best route for your destination. </a:t>
            </a:r>
          </a:p>
        </p:txBody>
      </p:sp>
    </p:spTree>
    <p:extLst>
      <p:ext uri="{BB962C8B-B14F-4D97-AF65-F5344CB8AC3E}">
        <p14:creationId xmlns:p14="http://schemas.microsoft.com/office/powerpoint/2010/main" val="512683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5D4F9F8-2AEF-E3C8-604E-0A8334296E94}"/>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A42AFA26-99A3-6DD1-428C-BF8EA69B9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40212573-7D81-A01C-578F-E1DFAC3F9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D95EAA2-A7C8-C125-2E66-66872F89F463}"/>
              </a:ext>
            </a:extLst>
          </p:cNvPr>
          <p:cNvSpPr>
            <a:spLocks noGrp="1"/>
          </p:cNvSpPr>
          <p:nvPr>
            <p:ph type="title"/>
          </p:nvPr>
        </p:nvSpPr>
        <p:spPr>
          <a:xfrm>
            <a:off x="334297" y="1153572"/>
            <a:ext cx="3706761" cy="4461163"/>
          </a:xfrm>
        </p:spPr>
        <p:txBody>
          <a:bodyPr>
            <a:normAutofit/>
          </a:bodyPr>
          <a:lstStyle/>
          <a:p>
            <a:r>
              <a:rPr lang="en-US" b="1" dirty="0">
                <a:solidFill>
                  <a:srgbClr val="FFFFFF"/>
                </a:solidFill>
              </a:rPr>
              <a:t>Phone, TV, &amp; Internet</a:t>
            </a:r>
            <a:endParaRPr lang="en-CA" b="1" dirty="0">
              <a:solidFill>
                <a:srgbClr val="FFFFFF"/>
              </a:solidFill>
            </a:endParaRPr>
          </a:p>
        </p:txBody>
      </p:sp>
      <p:sp>
        <p:nvSpPr>
          <p:cNvPr id="22" name="Arc 21">
            <a:extLst>
              <a:ext uri="{FF2B5EF4-FFF2-40B4-BE49-F238E27FC236}">
                <a16:creationId xmlns:a16="http://schemas.microsoft.com/office/drawing/2014/main" id="{A82AD0A4-95CC-BCA7-38A1-A6799D7097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Rectangle 1">
            <a:extLst>
              <a:ext uri="{FF2B5EF4-FFF2-40B4-BE49-F238E27FC236}">
                <a16:creationId xmlns:a16="http://schemas.microsoft.com/office/drawing/2014/main" id="{CF062C6A-BCEE-E5B8-9214-3D1A13FDFCE8}"/>
              </a:ext>
            </a:extLst>
          </p:cNvPr>
          <p:cNvSpPr>
            <a:spLocks noGrp="1" noChangeArrowheads="1"/>
          </p:cNvSpPr>
          <p:nvPr>
            <p:ph idx="1"/>
          </p:nvPr>
        </p:nvSpPr>
        <p:spPr bwMode="auto">
          <a:xfrm>
            <a:off x="4446588" y="456855"/>
            <a:ext cx="7263631" cy="585538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126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rPr>
              <a:t>Providers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rPr>
              <a:t>Major phone providers in Vancouver include Telus, Rogers, and Bell, along with their flanker brands like Koodo, Fido, and Virgin Plus. Other options are Public Mobile, Lucky Mobile, and Freedom Mobile. The top three national carriers (Telus, Rogers, and Bell) own the main 4G/5G networks, and their flanker brands often use the same network infrastructure</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rPr>
              <a:t>Key Considerations When Choosing a Provider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rPr>
              <a:t>Availability: Service options, especially fiber, can vary significantly by specific location (even street-by-street or building-by-building). It is best to check availability for your specific address on the providers' websites.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rPr>
              <a:t>Bundling: The major providers (Telus and Rogers) often offer discounts when you bundle internet, phone, and cable TV services together.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rPr>
              <a:t>Contract Terms: Many independent providers offer no-contract, unlimited usage plans, which can provide more flexibility compared to some major carrier plans.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rPr>
              <a:t>Technology: Depending on your location, you may have access to different connection types, including fiber to the home (FTTH) offering the fastest speeds, cable, or DS</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dirty="0"/>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b="1" dirty="0"/>
              <a:t>* </a:t>
            </a:r>
            <a:r>
              <a:rPr kumimoji="0" lang="en-US" altLang="en-US" sz="1600" b="1" i="0" u="none" strike="noStrike" cap="none" normalizeH="0" baseline="0" dirty="0">
                <a:ln>
                  <a:noFill/>
                </a:ln>
                <a:solidFill>
                  <a:schemeClr val="tx1"/>
                </a:solidFill>
                <a:effectLst/>
                <a:latin typeface="Arial" panose="020B0604020202020204" pitchFamily="34" charset="0"/>
              </a:rPr>
              <a:t>Shop around and ask people around you before making a decision. </a:t>
            </a:r>
          </a:p>
        </p:txBody>
      </p:sp>
    </p:spTree>
    <p:extLst>
      <p:ext uri="{BB962C8B-B14F-4D97-AF65-F5344CB8AC3E}">
        <p14:creationId xmlns:p14="http://schemas.microsoft.com/office/powerpoint/2010/main" val="2494619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093CE83-386E-FD3C-976C-409288DEA9A8}"/>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F48F6F73-C45F-8A6A-4C88-9846EE1A2C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3272B0A3-FA83-97F7-E996-DE71FDCAC3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709EF54-EA57-FA61-D7F7-806D30CB5D51}"/>
              </a:ext>
            </a:extLst>
          </p:cNvPr>
          <p:cNvSpPr>
            <a:spLocks noGrp="1"/>
          </p:cNvSpPr>
          <p:nvPr>
            <p:ph type="title"/>
          </p:nvPr>
        </p:nvSpPr>
        <p:spPr>
          <a:xfrm>
            <a:off x="334297" y="1153572"/>
            <a:ext cx="3706761" cy="4461163"/>
          </a:xfrm>
        </p:spPr>
        <p:txBody>
          <a:bodyPr>
            <a:normAutofit/>
          </a:bodyPr>
          <a:lstStyle/>
          <a:p>
            <a:r>
              <a:rPr lang="en-US" b="1" dirty="0">
                <a:solidFill>
                  <a:srgbClr val="FFFFFF"/>
                </a:solidFill>
              </a:rPr>
              <a:t>Banking Services</a:t>
            </a:r>
            <a:endParaRPr lang="en-CA" b="1" dirty="0">
              <a:solidFill>
                <a:srgbClr val="FFFFFF"/>
              </a:solidFill>
            </a:endParaRPr>
          </a:p>
        </p:txBody>
      </p:sp>
      <p:sp>
        <p:nvSpPr>
          <p:cNvPr id="22" name="Arc 21">
            <a:extLst>
              <a:ext uri="{FF2B5EF4-FFF2-40B4-BE49-F238E27FC236}">
                <a16:creationId xmlns:a16="http://schemas.microsoft.com/office/drawing/2014/main" id="{1C9A032C-3CCC-05E6-68AA-C5B18C08CA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Rectangle 1">
            <a:extLst>
              <a:ext uri="{FF2B5EF4-FFF2-40B4-BE49-F238E27FC236}">
                <a16:creationId xmlns:a16="http://schemas.microsoft.com/office/drawing/2014/main" id="{F2B7A3E9-A142-CE2C-0E02-F6B3B72119AD}"/>
              </a:ext>
            </a:extLst>
          </p:cNvPr>
          <p:cNvSpPr>
            <a:spLocks noGrp="1" noChangeArrowheads="1"/>
          </p:cNvSpPr>
          <p:nvPr>
            <p:ph idx="1"/>
          </p:nvPr>
        </p:nvSpPr>
        <p:spPr bwMode="auto">
          <a:xfrm>
            <a:off x="4446588" y="87524"/>
            <a:ext cx="7263631" cy="659405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126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rPr>
              <a:t>Major Canadian banks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TD Canada Trust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CIBC</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RBC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Scotiabank</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BMO Bank of</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rPr>
              <a:t>Credit unions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Vancity</a:t>
            </a:r>
            <a:endParaRPr lang="en-US" altLang="en-US" sz="1600" dirty="0"/>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BlueShore Financial</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Peoples Bank</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CCEC Credit Union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rPr>
              <a:t>Other services and features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ATMs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Foreign currency exchange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Coin counting machines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Safe deposit boxes</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dirty="0"/>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rPr>
              <a:t>Required documents: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•Passport or government – issued ID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•Study permit or student visa</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•Proof of enrollment from you r Canadian Educational institution.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•Canadian address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•Social Insurance Number (SIN)</a:t>
            </a:r>
          </a:p>
        </p:txBody>
      </p:sp>
    </p:spTree>
    <p:extLst>
      <p:ext uri="{BB962C8B-B14F-4D97-AF65-F5344CB8AC3E}">
        <p14:creationId xmlns:p14="http://schemas.microsoft.com/office/powerpoint/2010/main" val="3716692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C29F137-DDD6-DE9A-E7A5-3A285DD60C8E}"/>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1D5044FF-ABB7-2955-D54A-64D7765FFD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ABC1CA55-8D4E-3D88-DD16-0EC19F4E7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8B4342B-0F52-01C0-CE46-2D9FB010413D}"/>
              </a:ext>
            </a:extLst>
          </p:cNvPr>
          <p:cNvSpPr>
            <a:spLocks noGrp="1"/>
          </p:cNvSpPr>
          <p:nvPr>
            <p:ph type="title"/>
          </p:nvPr>
        </p:nvSpPr>
        <p:spPr>
          <a:xfrm>
            <a:off x="334297" y="1153572"/>
            <a:ext cx="3706761" cy="4461163"/>
          </a:xfrm>
        </p:spPr>
        <p:txBody>
          <a:bodyPr>
            <a:normAutofit/>
          </a:bodyPr>
          <a:lstStyle/>
          <a:p>
            <a:r>
              <a:rPr lang="en-US" b="1" dirty="0">
                <a:solidFill>
                  <a:srgbClr val="FFFFFF"/>
                </a:solidFill>
              </a:rPr>
              <a:t>Childcare Services</a:t>
            </a:r>
            <a:endParaRPr lang="en-CA" b="1" dirty="0">
              <a:solidFill>
                <a:srgbClr val="FFFFFF"/>
              </a:solidFill>
            </a:endParaRPr>
          </a:p>
        </p:txBody>
      </p:sp>
      <p:sp>
        <p:nvSpPr>
          <p:cNvPr id="22" name="Arc 21">
            <a:extLst>
              <a:ext uri="{FF2B5EF4-FFF2-40B4-BE49-F238E27FC236}">
                <a16:creationId xmlns:a16="http://schemas.microsoft.com/office/drawing/2014/main" id="{5EAFFF94-9569-4264-2DAB-2AE8FB3673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Rectangle 1">
            <a:extLst>
              <a:ext uri="{FF2B5EF4-FFF2-40B4-BE49-F238E27FC236}">
                <a16:creationId xmlns:a16="http://schemas.microsoft.com/office/drawing/2014/main" id="{4272EC37-E6BF-C14F-1488-A92517B7D736}"/>
              </a:ext>
            </a:extLst>
          </p:cNvPr>
          <p:cNvSpPr>
            <a:spLocks noGrp="1" noChangeArrowheads="1"/>
          </p:cNvSpPr>
          <p:nvPr>
            <p:ph idx="1"/>
          </p:nvPr>
        </p:nvSpPr>
        <p:spPr bwMode="auto">
          <a:xfrm>
            <a:off x="4446588" y="-158695"/>
            <a:ext cx="7263631" cy="708649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126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Childcare services in Vancouver include licensed preschools and school-age care through community centres, non-profit organizations like the YWCA Metro Vancouver, and private companies. </a:t>
            </a:r>
            <a:r>
              <a:rPr lang="en-US" altLang="en-US" sz="1600" dirty="0"/>
              <a:t>T</a:t>
            </a:r>
            <a:r>
              <a:rPr kumimoji="0" lang="en-US" altLang="en-US" sz="1600" i="0" u="none" strike="noStrike" cap="none" normalizeH="0" baseline="0" dirty="0">
                <a:ln>
                  <a:noFill/>
                </a:ln>
                <a:solidFill>
                  <a:schemeClr val="tx1"/>
                </a:solidFill>
                <a:effectLst/>
                <a:latin typeface="Arial" panose="020B0604020202020204" pitchFamily="34" charset="0"/>
              </a:rPr>
              <a:t>he province offers the Affordable Child Care Benefit and access to a list of participating "$10 a Day" centres. </a:t>
            </a:r>
            <a:r>
              <a:rPr lang="en-US" altLang="en-US" sz="1600" dirty="0"/>
              <a:t>T</a:t>
            </a:r>
            <a:r>
              <a:rPr kumimoji="0" lang="en-US" altLang="en-US" sz="1600" i="0" u="none" strike="noStrike" cap="none" normalizeH="0" baseline="0" dirty="0">
                <a:ln>
                  <a:noFill/>
                </a:ln>
                <a:solidFill>
                  <a:schemeClr val="tx1"/>
                </a:solidFill>
                <a:effectLst/>
                <a:latin typeface="Arial" panose="020B0604020202020204" pitchFamily="34" charset="0"/>
              </a:rPr>
              <a:t>he Westcoast Child Care Resource Centre, which provides referrals, private nanny and babysitting services for more flexible needs.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rPr>
              <a:t>Finding a provider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rPr>
              <a:t>Community Centres: </a:t>
            </a:r>
            <a:r>
              <a:rPr kumimoji="0" lang="en-US" altLang="en-US" sz="1600" i="0" u="none" strike="noStrike" cap="none" normalizeH="0" baseline="0" dirty="0">
                <a:ln>
                  <a:noFill/>
                </a:ln>
                <a:solidFill>
                  <a:schemeClr val="tx1"/>
                </a:solidFill>
                <a:effectLst/>
                <a:latin typeface="Arial" panose="020B0604020202020204" pitchFamily="34" charset="0"/>
              </a:rPr>
              <a:t>The City of Vancouver offers licensed preschool and before/after school-age care through community associations.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rPr>
              <a:t>Non-profits: </a:t>
            </a:r>
            <a:r>
              <a:rPr kumimoji="0" lang="en-US" altLang="en-US" sz="1600" i="0" u="none" strike="noStrike" cap="none" normalizeH="0" baseline="0" dirty="0">
                <a:ln>
                  <a:noFill/>
                </a:ln>
                <a:solidFill>
                  <a:schemeClr val="tx1"/>
                </a:solidFill>
                <a:effectLst/>
                <a:latin typeface="Arial" panose="020B0604020202020204" pitchFamily="34" charset="0"/>
              </a:rPr>
              <a:t>Organizations like the YWCA Metro Vancouver run early learning and childcare centres with licensed Early Childhood Educators.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rPr>
              <a:t>Private Companies: </a:t>
            </a:r>
            <a:r>
              <a:rPr kumimoji="0" lang="en-US" altLang="en-US" sz="1600" i="0" u="none" strike="noStrike" cap="none" normalizeH="0" baseline="0" dirty="0">
                <a:ln>
                  <a:noFill/>
                </a:ln>
                <a:solidFill>
                  <a:schemeClr val="tx1"/>
                </a:solidFill>
                <a:effectLst/>
                <a:latin typeface="Arial" panose="020B0604020202020204" pitchFamily="34" charset="0"/>
              </a:rPr>
              <a:t>such as Kids &amp; Company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Referrals and Information: The Westcoast Child Care Resource Centre can assist families with finding information and resources.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rPr>
              <a:t>On-demand Services: </a:t>
            </a:r>
            <a:r>
              <a:rPr kumimoji="0" lang="en-US" altLang="en-US" sz="1600" i="0" u="none" strike="noStrike" cap="none" normalizeH="0" baseline="0" dirty="0">
                <a:ln>
                  <a:noFill/>
                </a:ln>
                <a:solidFill>
                  <a:schemeClr val="tx1"/>
                </a:solidFill>
                <a:effectLst/>
                <a:latin typeface="Arial" panose="020B0604020202020204" pitchFamily="34" charset="0"/>
              </a:rPr>
              <a:t>Companies like Nannies on Call and childcarevancouver.com provide on-demand and hotel babysitting services.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rPr>
              <a:t>Financial assistance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rPr>
              <a:t>Affordable Child Care Benefit: </a:t>
            </a:r>
            <a:r>
              <a:rPr kumimoji="0" lang="en-US" altLang="en-US" sz="1600" i="0" u="none" strike="noStrike" cap="none" normalizeH="0" baseline="0" dirty="0">
                <a:ln>
                  <a:noFill/>
                </a:ln>
                <a:solidFill>
                  <a:schemeClr val="tx1"/>
                </a:solidFill>
                <a:effectLst/>
                <a:latin typeface="Arial" panose="020B0604020202020204" pitchFamily="34" charset="0"/>
              </a:rPr>
              <a:t>This is a monthly government payment to help eligible families with childcare costs.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rPr>
              <a:t>$10 a Day ChildCareBC Centres: </a:t>
            </a:r>
            <a:r>
              <a:rPr kumimoji="0" lang="en-US" altLang="en-US" sz="1600" i="0" u="none" strike="noStrike" cap="none" normalizeH="0" baseline="0" dirty="0">
                <a:ln>
                  <a:noFill/>
                </a:ln>
                <a:solidFill>
                  <a:schemeClr val="tx1"/>
                </a:solidFill>
                <a:effectLst/>
                <a:latin typeface="Arial" panose="020B0604020202020204" pitchFamily="34" charset="0"/>
              </a:rPr>
              <a:t>The province has a network of participating centres that offer affordable care. You can find a list of centres on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dirty="0"/>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hlinkClick r:id="rId2"/>
              </a:rPr>
              <a:t>https://www2.gov.bc.ca/gov/content/family-social-supports/caring-for-young-children/childcarebc-programs/10-a-day-childcarebc-centres</a:t>
            </a:r>
            <a:endParaRPr kumimoji="0" lang="en-US" altLang="en-US" sz="160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82004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F46DECF-541E-A0F0-5307-4883E529E1FA}"/>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7646F653-3168-F293-D035-A7C3B5136E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75CAACF3-38BF-C28A-D237-1CBE174D97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9DEC3BE-7F38-E212-A3A5-7C0E1837CEAB}"/>
              </a:ext>
            </a:extLst>
          </p:cNvPr>
          <p:cNvSpPr>
            <a:spLocks noGrp="1"/>
          </p:cNvSpPr>
          <p:nvPr>
            <p:ph type="title"/>
          </p:nvPr>
        </p:nvSpPr>
        <p:spPr>
          <a:xfrm>
            <a:off x="334297" y="1153572"/>
            <a:ext cx="3706761" cy="4461163"/>
          </a:xfrm>
        </p:spPr>
        <p:txBody>
          <a:bodyPr>
            <a:normAutofit/>
          </a:bodyPr>
          <a:lstStyle/>
          <a:p>
            <a:r>
              <a:rPr lang="en-US" dirty="0">
                <a:solidFill>
                  <a:srgbClr val="FFFFFF"/>
                </a:solidFill>
              </a:rPr>
              <a:t>Housing Services</a:t>
            </a:r>
            <a:endParaRPr lang="en-CA" sz="1600" b="1" dirty="0">
              <a:solidFill>
                <a:srgbClr val="FFFFFF"/>
              </a:solidFill>
            </a:endParaRPr>
          </a:p>
        </p:txBody>
      </p:sp>
      <p:sp>
        <p:nvSpPr>
          <p:cNvPr id="22" name="Arc 21">
            <a:extLst>
              <a:ext uri="{FF2B5EF4-FFF2-40B4-BE49-F238E27FC236}">
                <a16:creationId xmlns:a16="http://schemas.microsoft.com/office/drawing/2014/main" id="{36D85923-32AE-01F7-6CDD-7FE158157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Rectangle 1">
            <a:extLst>
              <a:ext uri="{FF2B5EF4-FFF2-40B4-BE49-F238E27FC236}">
                <a16:creationId xmlns:a16="http://schemas.microsoft.com/office/drawing/2014/main" id="{2A873F81-0B7B-0217-C013-51C6FAC51EFE}"/>
              </a:ext>
            </a:extLst>
          </p:cNvPr>
          <p:cNvSpPr>
            <a:spLocks noGrp="1" noChangeArrowheads="1"/>
          </p:cNvSpPr>
          <p:nvPr>
            <p:ph idx="1"/>
          </p:nvPr>
        </p:nvSpPr>
        <p:spPr bwMode="auto">
          <a:xfrm>
            <a:off x="4446588" y="23410"/>
            <a:ext cx="7263631" cy="684027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126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rPr>
              <a:t>The link below is a good site to find appropriate accommodations.             </a:t>
            </a:r>
            <a:r>
              <a:rPr kumimoji="0" lang="en-US" altLang="en-US" sz="1600" i="0" u="none" strike="noStrike" cap="none" normalizeH="0" baseline="0" dirty="0">
                <a:ln>
                  <a:noFill/>
                </a:ln>
                <a:solidFill>
                  <a:schemeClr val="tx1"/>
                </a:solidFill>
                <a:effectLst/>
                <a:latin typeface="Arial" panose="020B0604020202020204" pitchFamily="34" charset="0"/>
                <a:hlinkClick r:id="rId2"/>
              </a:rPr>
              <a:t>https://rentals.ca/vancouver</a:t>
            </a:r>
            <a:endParaRPr kumimoji="0" lang="en-US" altLang="en-US" sz="160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b="1" dirty="0"/>
              <a:t>For y</a:t>
            </a:r>
            <a:r>
              <a:rPr kumimoji="0" lang="en-US" altLang="en-US" sz="1600" b="1" i="0" u="none" strike="noStrike" cap="none" normalizeH="0" baseline="0" dirty="0">
                <a:ln>
                  <a:noFill/>
                </a:ln>
                <a:solidFill>
                  <a:schemeClr val="tx1"/>
                </a:solidFill>
                <a:effectLst/>
                <a:latin typeface="Arial" panose="020B0604020202020204" pitchFamily="34" charset="0"/>
              </a:rPr>
              <a:t>our rights as a tenant, see the link below.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hlinkClick r:id="rId3"/>
              </a:rPr>
              <a:t>https://www.bclaws.gov.bc.ca/civix/document/id/complete/statreg/02078_01</a:t>
            </a:r>
            <a:endParaRPr kumimoji="0" lang="en-US" altLang="en-US" sz="160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rPr>
              <a:t>To avoid rental scams, follow the link below.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hlinkClick r:id="rId4"/>
              </a:rPr>
              <a:t>https://www.bcaa.com/blog/insurance/7-common-rental-scams-and-how-to-avoid-them</a:t>
            </a:r>
            <a:endParaRPr kumimoji="0" lang="en-US" altLang="en-US" sz="160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b="1" dirty="0"/>
              <a:t>For off-campus living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hlinkClick r:id="rId5"/>
              </a:rPr>
              <a:t>https://casacanada.com/vancouver-residences/</a:t>
            </a:r>
            <a:endParaRPr kumimoji="0" lang="en-US" altLang="en-US" sz="160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rPr>
              <a:t>Tenant Insurance (optional but recommended)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Tenant </a:t>
            </a:r>
            <a:r>
              <a:rPr lang="en-US" altLang="en-US" sz="1600" dirty="0"/>
              <a:t>I</a:t>
            </a:r>
            <a:r>
              <a:rPr kumimoji="0" lang="en-US" altLang="en-US" sz="1600" i="0" u="none" strike="noStrike" cap="none" normalizeH="0" baseline="0" dirty="0">
                <a:ln>
                  <a:noFill/>
                </a:ln>
                <a:solidFill>
                  <a:schemeClr val="tx1"/>
                </a:solidFill>
                <a:effectLst/>
                <a:latin typeface="Arial" panose="020B0604020202020204" pitchFamily="34" charset="0"/>
              </a:rPr>
              <a:t>nsurance covers: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•Personal Belongings: Covers items like clothing, electronics, and furniture.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•Temporary Housing: If your apartment needs repairs.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As a tenant in Vancouver, you are protected by the Residential Tenancy Act (RTA). Support and Assistance for Tenants There are several organizations in BC that provide support and assistance for tenants: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•Residential Tenancy Branch (RTB): Offers resources, information, and dispute resolution services.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ο Contact RTB: 1-800-665-8779 (Toll-Free) or 604-660-1020 (Lower Mainland)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a:ln>
                  <a:noFill/>
                </a:ln>
                <a:solidFill>
                  <a:schemeClr val="tx1"/>
                </a:solidFill>
                <a:effectLst/>
                <a:latin typeface="Arial" panose="020B0604020202020204" pitchFamily="34" charset="0"/>
              </a:rPr>
              <a:t>•Tenant Resource &amp; Advisory Centre (TRAC): Provides free legal information and representation for tenants.           Visit: tenants.bc.ca</a:t>
            </a:r>
          </a:p>
        </p:txBody>
      </p:sp>
    </p:spTree>
    <p:extLst>
      <p:ext uri="{BB962C8B-B14F-4D97-AF65-F5344CB8AC3E}">
        <p14:creationId xmlns:p14="http://schemas.microsoft.com/office/powerpoint/2010/main" val="42694582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241</TotalTime>
  <Words>2466</Words>
  <Application>Microsoft Office PowerPoint</Application>
  <PresentationFormat>Widescreen</PresentationFormat>
  <Paragraphs>252</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Aptos</vt:lpstr>
      <vt:lpstr>Aptos Display</vt:lpstr>
      <vt:lpstr>Arial</vt:lpstr>
      <vt:lpstr>Office Theme</vt:lpstr>
      <vt:lpstr>Orientation  for International Students</vt:lpstr>
      <vt:lpstr>Table of Contents</vt:lpstr>
      <vt:lpstr>Vancouver in Brief</vt:lpstr>
      <vt:lpstr>Cost of Living</vt:lpstr>
      <vt:lpstr>Public Transportation</vt:lpstr>
      <vt:lpstr>Phone, TV, &amp; Internet</vt:lpstr>
      <vt:lpstr>Banking Services</vt:lpstr>
      <vt:lpstr>Childcare Services</vt:lpstr>
      <vt:lpstr>Housing Services</vt:lpstr>
      <vt:lpstr> Health Services</vt:lpstr>
      <vt:lpstr> Addiction &amp; Substance Use</vt:lpstr>
      <vt:lpstr>Emergency &amp; Critical Incidents</vt:lpstr>
      <vt:lpstr>Integration Supports for International Students </vt:lpstr>
      <vt:lpstr>Other Resources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Fred Enayati</dc:creator>
  <cp:lastModifiedBy>Fred Enayati</cp:lastModifiedBy>
  <cp:revision>3</cp:revision>
  <dcterms:created xsi:type="dcterms:W3CDTF">2025-11-08T05:19:25Z</dcterms:created>
  <dcterms:modified xsi:type="dcterms:W3CDTF">2025-11-08T22:45:55Z</dcterms:modified>
</cp:coreProperties>
</file>